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9" r:id="rId1"/>
  </p:sldMasterIdLst>
  <p:notesMasterIdLst>
    <p:notesMasterId r:id="rId48"/>
  </p:notesMasterIdLst>
  <p:handoutMasterIdLst>
    <p:handoutMasterId r:id="rId49"/>
  </p:handoutMasterIdLst>
  <p:sldIdLst>
    <p:sldId id="1907" r:id="rId2"/>
    <p:sldId id="1641" r:id="rId3"/>
    <p:sldId id="1633" r:id="rId4"/>
    <p:sldId id="1837" r:id="rId5"/>
    <p:sldId id="1705" r:id="rId6"/>
    <p:sldId id="1605" r:id="rId7"/>
    <p:sldId id="1289" r:id="rId8"/>
    <p:sldId id="1316" r:id="rId9"/>
    <p:sldId id="1326" r:id="rId10"/>
    <p:sldId id="1404" r:id="rId11"/>
    <p:sldId id="1839" r:id="rId12"/>
    <p:sldId id="1908" r:id="rId13"/>
    <p:sldId id="1607" r:id="rId14"/>
    <p:sldId id="1709" r:id="rId15"/>
    <p:sldId id="1559" r:id="rId16"/>
    <p:sldId id="1869" r:id="rId17"/>
    <p:sldId id="1868" r:id="rId18"/>
    <p:sldId id="1909" r:id="rId19"/>
    <p:sldId id="1726" r:id="rId20"/>
    <p:sldId id="1783" r:id="rId21"/>
    <p:sldId id="1870" r:id="rId22"/>
    <p:sldId id="1784" r:id="rId23"/>
    <p:sldId id="1885" r:id="rId24"/>
    <p:sldId id="1828" r:id="rId25"/>
    <p:sldId id="1894" r:id="rId26"/>
    <p:sldId id="1893" r:id="rId27"/>
    <p:sldId id="1857" r:id="rId28"/>
    <p:sldId id="1838" r:id="rId29"/>
    <p:sldId id="1871" r:id="rId30"/>
    <p:sldId id="1840" r:id="rId31"/>
    <p:sldId id="1841" r:id="rId32"/>
    <p:sldId id="1863" r:id="rId33"/>
    <p:sldId id="1864" r:id="rId34"/>
    <p:sldId id="1905" r:id="rId35"/>
    <p:sldId id="1862" r:id="rId36"/>
    <p:sldId id="1845" r:id="rId37"/>
    <p:sldId id="1874" r:id="rId38"/>
    <p:sldId id="434" r:id="rId39"/>
    <p:sldId id="1865" r:id="rId40"/>
    <p:sldId id="1852" r:id="rId41"/>
    <p:sldId id="1906" r:id="rId42"/>
    <p:sldId id="1876" r:id="rId43"/>
    <p:sldId id="1877" r:id="rId44"/>
    <p:sldId id="1878" r:id="rId45"/>
    <p:sldId id="1880" r:id="rId46"/>
    <p:sldId id="1644" r:id="rId4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106" charset="0"/>
        <a:ea typeface="+mn-ea"/>
        <a:cs typeface="+mn-cs"/>
      </a:defRPr>
    </a:lvl1pPr>
    <a:lvl2pPr marL="457200" algn="l" rtl="0" fontAlgn="base">
      <a:spcBef>
        <a:spcPct val="0"/>
      </a:spcBef>
      <a:spcAft>
        <a:spcPct val="0"/>
      </a:spcAft>
      <a:defRPr sz="2400" kern="1200">
        <a:solidFill>
          <a:schemeClr val="tx1"/>
        </a:solidFill>
        <a:latin typeface="Tahoma" pitchFamily="-106" charset="0"/>
        <a:ea typeface="+mn-ea"/>
        <a:cs typeface="+mn-cs"/>
      </a:defRPr>
    </a:lvl2pPr>
    <a:lvl3pPr marL="914400" algn="l" rtl="0" fontAlgn="base">
      <a:spcBef>
        <a:spcPct val="0"/>
      </a:spcBef>
      <a:spcAft>
        <a:spcPct val="0"/>
      </a:spcAft>
      <a:defRPr sz="2400" kern="1200">
        <a:solidFill>
          <a:schemeClr val="tx1"/>
        </a:solidFill>
        <a:latin typeface="Tahoma" pitchFamily="-106" charset="0"/>
        <a:ea typeface="+mn-ea"/>
        <a:cs typeface="+mn-cs"/>
      </a:defRPr>
    </a:lvl3pPr>
    <a:lvl4pPr marL="1371600" algn="l" rtl="0" fontAlgn="base">
      <a:spcBef>
        <a:spcPct val="0"/>
      </a:spcBef>
      <a:spcAft>
        <a:spcPct val="0"/>
      </a:spcAft>
      <a:defRPr sz="2400" kern="1200">
        <a:solidFill>
          <a:schemeClr val="tx1"/>
        </a:solidFill>
        <a:latin typeface="Tahoma" pitchFamily="-106" charset="0"/>
        <a:ea typeface="+mn-ea"/>
        <a:cs typeface="+mn-cs"/>
      </a:defRPr>
    </a:lvl4pPr>
    <a:lvl5pPr marL="1828800" algn="l" rtl="0" fontAlgn="base">
      <a:spcBef>
        <a:spcPct val="0"/>
      </a:spcBef>
      <a:spcAft>
        <a:spcPct val="0"/>
      </a:spcAft>
      <a:defRPr sz="2400" kern="1200">
        <a:solidFill>
          <a:schemeClr val="tx1"/>
        </a:solidFill>
        <a:latin typeface="Tahoma" pitchFamily="-106" charset="0"/>
        <a:ea typeface="+mn-ea"/>
        <a:cs typeface="+mn-cs"/>
      </a:defRPr>
    </a:lvl5pPr>
    <a:lvl6pPr marL="2286000" algn="l" defTabSz="457200" rtl="0" eaLnBrk="1" latinLnBrk="0" hangingPunct="1">
      <a:defRPr sz="2400" kern="1200">
        <a:solidFill>
          <a:schemeClr val="tx1"/>
        </a:solidFill>
        <a:latin typeface="Tahoma" pitchFamily="-106" charset="0"/>
        <a:ea typeface="+mn-ea"/>
        <a:cs typeface="+mn-cs"/>
      </a:defRPr>
    </a:lvl6pPr>
    <a:lvl7pPr marL="2743200" algn="l" defTabSz="457200" rtl="0" eaLnBrk="1" latinLnBrk="0" hangingPunct="1">
      <a:defRPr sz="2400" kern="1200">
        <a:solidFill>
          <a:schemeClr val="tx1"/>
        </a:solidFill>
        <a:latin typeface="Tahoma" pitchFamily="-106" charset="0"/>
        <a:ea typeface="+mn-ea"/>
        <a:cs typeface="+mn-cs"/>
      </a:defRPr>
    </a:lvl7pPr>
    <a:lvl8pPr marL="3200400" algn="l" defTabSz="457200" rtl="0" eaLnBrk="1" latinLnBrk="0" hangingPunct="1">
      <a:defRPr sz="2400" kern="1200">
        <a:solidFill>
          <a:schemeClr val="tx1"/>
        </a:solidFill>
        <a:latin typeface="Tahoma" pitchFamily="-106" charset="0"/>
        <a:ea typeface="+mn-ea"/>
        <a:cs typeface="+mn-cs"/>
      </a:defRPr>
    </a:lvl8pPr>
    <a:lvl9pPr marL="3657600" algn="l" defTabSz="457200" rtl="0" eaLnBrk="1" latinLnBrk="0" hangingPunct="1">
      <a:defRPr sz="2400" kern="1200">
        <a:solidFill>
          <a:schemeClr val="tx1"/>
        </a:solidFill>
        <a:latin typeface="Tahoma" pitchFamily="-10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22FD"/>
    <a:srgbClr val="92D050"/>
    <a:srgbClr val="8424F8"/>
    <a:srgbClr val="FF0000"/>
    <a:srgbClr val="D6CDEC"/>
    <a:srgbClr val="78BD70"/>
    <a:srgbClr val="78B044"/>
    <a:srgbClr val="A4F15D"/>
    <a:srgbClr val="FFE368"/>
    <a:srgbClr val="FFE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31"/>
    <p:restoredTop sz="96327" autoAdjust="0"/>
  </p:normalViewPr>
  <p:slideViewPr>
    <p:cSldViewPr>
      <p:cViewPr varScale="1">
        <p:scale>
          <a:sx n="145" d="100"/>
          <a:sy n="145" d="100"/>
        </p:scale>
        <p:origin x="200" y="272"/>
      </p:cViewPr>
      <p:guideLst>
        <p:guide orient="horz" pos="2160"/>
        <p:guide pos="2880"/>
      </p:guideLst>
    </p:cSldViewPr>
  </p:slideViewPr>
  <p:outlineViewPr>
    <p:cViewPr>
      <p:scale>
        <a:sx n="33" d="100"/>
        <a:sy n="33" d="100"/>
      </p:scale>
      <p:origin x="0" y="-7048"/>
    </p:cViewPr>
  </p:outlineViewPr>
  <p:notesTextViewPr>
    <p:cViewPr>
      <p:scale>
        <a:sx n="100" d="100"/>
        <a:sy n="100" d="100"/>
      </p:scale>
      <p:origin x="0" y="0"/>
    </p:cViewPr>
  </p:notesTextViewPr>
  <p:sorterViewPr>
    <p:cViewPr>
      <p:scale>
        <a:sx n="1" d="1"/>
        <a:sy n="1" d="1"/>
      </p:scale>
      <p:origin x="0" y="24480"/>
    </p:cViewPr>
  </p:sorterViewPr>
  <p:notesViewPr>
    <p:cSldViewPr>
      <p:cViewPr varScale="1">
        <p:scale>
          <a:sx n="55" d="100"/>
          <a:sy n="55" d="100"/>
        </p:scale>
        <p:origin x="-187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E3C2E8F3-95F7-4145-A301-3FA10ED4E2F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84"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84"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84"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84" charset="0"/>
              </a:defRPr>
            </a:lvl1pPr>
          </a:lstStyle>
          <a:p>
            <a:pPr>
              <a:defRPr/>
            </a:pPr>
            <a:fld id="{2BFE2475-28EF-9A44-97D3-D2287C00B1B1}"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9FF3312-DBFA-9A42-B637-483F4A814940}" type="slidenum">
              <a:rPr lang="en-US">
                <a:latin typeface="Tahoma" pitchFamily="-106" charset="0"/>
              </a:rPr>
              <a:pPr/>
              <a:t>1</a:t>
            </a:fld>
            <a:endParaRPr lang="en-US">
              <a:latin typeface="Tahoma" pitchFamily="-106" charset="0"/>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a:ln/>
        </p:spPr>
        <p:txBody>
          <a:bodyPr/>
          <a:lstStyle/>
          <a:p>
            <a:r>
              <a:rPr lang="en-US" dirty="0">
                <a:latin typeface="Times New Roman" pitchFamily="-106" charset="0"/>
                <a:ea typeface="ＭＳ Ｐゴシック" pitchFamily="-106" charset="-128"/>
                <a:cs typeface="ＭＳ Ｐゴシック" pitchFamily="-106" charset="-128"/>
              </a:rPr>
              <a:t>I'm John Hatcliff, a professor from Kansas State University.  This is a second talk on semantics for a modeling language, and here we aim to make deeper connections with the underlying application and infrastructure code via contracts.  This talk pulls together several different lines of work that were carried out in collaboration with different teams, including teams from SEI and Galois primarily, but always folks from Collins Aerospace and people working on seL4.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16</a:t>
            </a:fld>
            <a:endParaRPr lang="en-US"/>
          </a:p>
        </p:txBody>
      </p:sp>
    </p:spTree>
    <p:extLst>
      <p:ext uri="{BB962C8B-B14F-4D97-AF65-F5344CB8AC3E}">
        <p14:creationId xmlns:p14="http://schemas.microsoft.com/office/powerpoint/2010/main" val="4085073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17</a:t>
            </a:fld>
            <a:endParaRPr lang="en-US"/>
          </a:p>
        </p:txBody>
      </p:sp>
    </p:spTree>
    <p:extLst>
      <p:ext uri="{BB962C8B-B14F-4D97-AF65-F5344CB8AC3E}">
        <p14:creationId xmlns:p14="http://schemas.microsoft.com/office/powerpoint/2010/main" val="357049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19</a:t>
            </a:fld>
            <a:endParaRPr lang="en-US"/>
          </a:p>
        </p:txBody>
      </p:sp>
    </p:spTree>
    <p:extLst>
      <p:ext uri="{BB962C8B-B14F-4D97-AF65-F5344CB8AC3E}">
        <p14:creationId xmlns:p14="http://schemas.microsoft.com/office/powerpoint/2010/main" val="26790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20</a:t>
            </a:fld>
            <a:endParaRPr lang="en-US"/>
          </a:p>
        </p:txBody>
      </p:sp>
    </p:spTree>
    <p:extLst>
      <p:ext uri="{BB962C8B-B14F-4D97-AF65-F5344CB8AC3E}">
        <p14:creationId xmlns:p14="http://schemas.microsoft.com/office/powerpoint/2010/main" val="71282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Now let’s dig a bit deeper into the semantics.  On each dispatch AADL threads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21</a:t>
            </a:fld>
            <a:endParaRPr lang="en-US"/>
          </a:p>
        </p:txBody>
      </p:sp>
    </p:spTree>
    <p:extLst>
      <p:ext uri="{BB962C8B-B14F-4D97-AF65-F5344CB8AC3E}">
        <p14:creationId xmlns:p14="http://schemas.microsoft.com/office/powerpoint/2010/main" val="400093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[0:45]</a:t>
            </a:r>
          </a:p>
          <a:p>
            <a:endParaRPr lang="en-US" dirty="0"/>
          </a:p>
          <a:p>
            <a:r>
              <a:rPr lang="en-US" dirty="0"/>
              <a:t>Another important thing to understand is that AADL threads, every time that they are dispatched, follow a well-known pattern for real-time tasks that really simplifies analysis and verification.</a:t>
            </a:r>
          </a:p>
          <a:p>
            <a:endParaRPr lang="en-US" dirty="0"/>
          </a:p>
          <a:p>
            <a:r>
              <a:rPr lang="en-US" dirty="0"/>
              <a:t>[click]</a:t>
            </a:r>
          </a:p>
          <a:p>
            <a:r>
              <a:rPr lang="en-US" dirty="0"/>
              <a:t>First, when the thread is dispatched, behind the scenes, the infrastructure will move inputs from the communication infrastructure into the view of the application code.</a:t>
            </a:r>
          </a:p>
          <a:p>
            <a:endParaRPr lang="en-US" dirty="0"/>
          </a:p>
          <a:p>
            <a:r>
              <a:rPr lang="en-US" dirty="0"/>
              <a:t>[click</a:t>
            </a:r>
          </a:p>
          <a:p>
            <a:r>
              <a:rPr lang="en-US" dirty="0"/>
              <a:t>Second, the thread runs and can</a:t>
            </a:r>
          </a:p>
          <a:p>
            <a:r>
              <a:rPr lang="en-US" dirty="0"/>
              <a:t>[click]</a:t>
            </a:r>
          </a:p>
          <a:p>
            <a:r>
              <a:rPr lang="en-US" dirty="0"/>
              <a:t>[click]</a:t>
            </a:r>
          </a:p>
          <a:p>
            <a:r>
              <a:rPr lang="en-US" dirty="0"/>
              <a:t>read and write to variables representing ports, but the inputs are frozen while the thread is working,</a:t>
            </a:r>
          </a:p>
          <a:p>
            <a:endParaRPr lang="en-US" dirty="0"/>
          </a:p>
          <a:p>
            <a:r>
              <a:rPr lang="en-US" dirty="0"/>
              <a:t>[click]</a:t>
            </a:r>
          </a:p>
          <a:p>
            <a:r>
              <a:rPr lang="en-US" dirty="0"/>
              <a:t>Finally, after the work completes, the output is released to the communication infrastructure.</a:t>
            </a:r>
          </a:p>
          <a:p>
            <a:endParaRPr lang="en-US" dirty="0"/>
          </a:p>
          <a:p>
            <a:r>
              <a:rPr lang="en-US" dirty="0"/>
              <a:t>HAMR code generation needs to make sure that these semantics are achieved during code generation.</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22</a:t>
            </a:fld>
            <a:endParaRPr lang="en-US"/>
          </a:p>
        </p:txBody>
      </p:sp>
    </p:spTree>
    <p:extLst>
      <p:ext uri="{BB962C8B-B14F-4D97-AF65-F5344CB8AC3E}">
        <p14:creationId xmlns:p14="http://schemas.microsoft.com/office/powerpoint/2010/main" val="3539826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24</a:t>
            </a:fld>
            <a:endParaRPr lang="en-US"/>
          </a:p>
        </p:txBody>
      </p:sp>
    </p:spTree>
    <p:extLst>
      <p:ext uri="{BB962C8B-B14F-4D97-AF65-F5344CB8AC3E}">
        <p14:creationId xmlns:p14="http://schemas.microsoft.com/office/powerpoint/2010/main" val="743188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25</a:t>
            </a:fld>
            <a:endParaRPr lang="en-US"/>
          </a:p>
        </p:txBody>
      </p:sp>
    </p:spTree>
    <p:extLst>
      <p:ext uri="{BB962C8B-B14F-4D97-AF65-F5344CB8AC3E}">
        <p14:creationId xmlns:p14="http://schemas.microsoft.com/office/powerpoint/2010/main" val="211021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 [10sec]</a:t>
            </a:r>
          </a:p>
          <a:p>
            <a:endParaRPr lang="en-US" dirty="0"/>
          </a:p>
          <a:p>
            <a:r>
              <a:rPr lang="en-US" dirty="0"/>
              <a:t>Alright, let's look at how the semantics has guided our design of this</a:t>
            </a:r>
          </a:p>
          <a:p>
            <a:r>
              <a:rPr lang="en-US" dirty="0"/>
              <a:t>contract framework</a:t>
            </a:r>
          </a:p>
          <a:p>
            <a:endParaRPr lang="en-US" dirty="0"/>
          </a:p>
          <a:p>
            <a:r>
              <a:rPr lang="en-US" dirty="0"/>
              <a:t>------ (framework overview) [1:20sec] [1:30 section total]</a:t>
            </a:r>
          </a:p>
          <a:p>
            <a:endParaRPr lang="en-US" dirty="0"/>
          </a:p>
          <a:p>
            <a:r>
              <a:rPr lang="en-US" dirty="0"/>
              <a:t>This work was done in collaboration with </a:t>
            </a:r>
            <a:r>
              <a:rPr lang="en-US" dirty="0" err="1"/>
              <a:t>Adventium</a:t>
            </a:r>
            <a:r>
              <a:rPr lang="en-US" dirty="0"/>
              <a:t> Labs, which is now</a:t>
            </a:r>
          </a:p>
          <a:p>
            <a:r>
              <a:rPr lang="en-US" dirty="0"/>
              <a:t>part of Galois.</a:t>
            </a:r>
          </a:p>
          <a:p>
            <a:endParaRPr lang="en-US" dirty="0"/>
          </a:p>
          <a:p>
            <a:r>
              <a:rPr lang="en-US" dirty="0"/>
              <a:t>The idea is that in addition to the model-base code generation that</a:t>
            </a:r>
          </a:p>
          <a:p>
            <a:r>
              <a:rPr lang="en-US" dirty="0"/>
              <a:t>HAMR already does, we want to have an AADL contract language, aligned</a:t>
            </a:r>
          </a:p>
          <a:p>
            <a:r>
              <a:rPr lang="en-US" dirty="0"/>
              <a:t>with our AADL semantics that we can use to verify model level</a:t>
            </a:r>
          </a:p>
          <a:p>
            <a:r>
              <a:rPr lang="en-US" dirty="0"/>
              <a:t>properties.  But we also want to be able to generate contracts to</a:t>
            </a:r>
          </a:p>
          <a:p>
            <a:r>
              <a:rPr lang="en-US" dirty="0"/>
              <a:t>accompany the user's component application code, and verify by</a:t>
            </a:r>
          </a:p>
          <a:p>
            <a:r>
              <a:rPr lang="en-US" dirty="0"/>
              <a:t>symbolic execution that the component code conforms to the contracts</a:t>
            </a:r>
          </a:p>
          <a:p>
            <a:r>
              <a:rPr lang="en-US" dirty="0"/>
              <a:t>at both the code and model level.</a:t>
            </a:r>
          </a:p>
          <a:p>
            <a:endParaRPr lang="en-US" dirty="0"/>
          </a:p>
          <a:p>
            <a:r>
              <a:rPr lang="en-US" dirty="0"/>
              <a:t>To enhance the useability and utility of the contracts, we also</a:t>
            </a:r>
          </a:p>
          <a:p>
            <a:r>
              <a:rPr lang="en-US" dirty="0"/>
              <a:t>generate execute contracts and infrastructure that enables automated</a:t>
            </a:r>
          </a:p>
          <a:p>
            <a:r>
              <a:rPr lang="en-US" dirty="0"/>
              <a:t>randomized testing against the contracts.</a:t>
            </a:r>
          </a:p>
          <a:p>
            <a:endParaRPr lang="en-US" dirty="0"/>
          </a:p>
          <a:p>
            <a:r>
              <a:rPr lang="en-US" dirty="0"/>
              <a:t>Now I am going to focus my story on Slang, but note that there are a</a:t>
            </a:r>
          </a:p>
          <a:p>
            <a:r>
              <a:rPr lang="en-US" dirty="0"/>
              <a:t>couple of workflows that tie into C.   First, we can write our</a:t>
            </a:r>
          </a:p>
          <a:p>
            <a:r>
              <a:rPr lang="en-US" dirty="0"/>
              <a:t>component in Slang, verify it and then translate to C to get a</a:t>
            </a:r>
          </a:p>
          <a:p>
            <a:r>
              <a:rPr lang="en-US" dirty="0"/>
              <a:t>verified C component implementation.   Or we can write the the</a:t>
            </a:r>
          </a:p>
          <a:p>
            <a:r>
              <a:rPr lang="en-US" dirty="0"/>
              <a:t>component code in C and then test it against auto-generated</a:t>
            </a:r>
          </a:p>
          <a:p>
            <a:r>
              <a:rPr lang="en-US" dirty="0"/>
              <a:t>property-based testing framework, which we translate from Slang into</a:t>
            </a:r>
          </a:p>
          <a:p>
            <a:r>
              <a:rPr lang="en-US" dirty="0"/>
              <a:t>C.</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26</a:t>
            </a:fld>
            <a:endParaRPr lang="en-US"/>
          </a:p>
        </p:txBody>
      </p:sp>
    </p:spTree>
    <p:extLst>
      <p:ext uri="{BB962C8B-B14F-4D97-AF65-F5344CB8AC3E}">
        <p14:creationId xmlns:p14="http://schemas.microsoft.com/office/powerpoint/2010/main" val="4289098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36</a:t>
            </a:fld>
            <a:endParaRPr lang="en-US"/>
          </a:p>
        </p:txBody>
      </p:sp>
    </p:spTree>
    <p:extLst>
      <p:ext uri="{BB962C8B-B14F-4D97-AF65-F5344CB8AC3E}">
        <p14:creationId xmlns:p14="http://schemas.microsoft.com/office/powerpoint/2010/main" val="303860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framework that we will be using for this work is HAMR -- a model-driven development tool chain for high assurance embedded systems that emphasizes three layers of development: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Modeling, analysis and verification in the AADL modeling language, leveraging many tools in the AADL ecosystem</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Development of component application logic in multiple languages include C and Slang (a safety-critical system of Scala with a contract verification framework, which can be translated to C)</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Deployments on multiple platforms including seL4 verified microkernel.</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2</a:t>
            </a:fld>
            <a:endParaRPr lang="en-US"/>
          </a:p>
        </p:txBody>
      </p:sp>
    </p:spTree>
    <p:extLst>
      <p:ext uri="{BB962C8B-B14F-4D97-AF65-F5344CB8AC3E}">
        <p14:creationId xmlns:p14="http://schemas.microsoft.com/office/powerpoint/2010/main" val="126805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37</a:t>
            </a:fld>
            <a:endParaRPr lang="en-US"/>
          </a:p>
        </p:txBody>
      </p:sp>
    </p:spTree>
    <p:extLst>
      <p:ext uri="{BB962C8B-B14F-4D97-AF65-F5344CB8AC3E}">
        <p14:creationId xmlns:p14="http://schemas.microsoft.com/office/powerpoint/2010/main" val="4111227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HAMR helps support DARPA CASE goals by adopting multiple design goals that emphasize compositionality </a:t>
            </a:r>
          </a:p>
          <a:p>
            <a:r>
              <a:rPr lang="en-US" dirty="0"/>
              <a:t>– leading to a rich model-based systems engineering framework that supports multiple deployment platforms and multiple implementation languages </a:t>
            </a:r>
          </a:p>
          <a:p>
            <a:r>
              <a:rPr lang="en-US" dirty="0"/>
              <a:t>– while also emphasizing assurance other other rigorous development practices</a:t>
            </a:r>
          </a:p>
          <a:p>
            <a:endParaRPr lang="en-US" dirty="0"/>
          </a:p>
          <a:p>
            <a:r>
              <a:rPr lang="en-US" dirty="0"/>
              <a:t>For more information, check out the HAMR site, which includes the distribution, along with documentation and a really good collection of educational resources.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46</a:t>
            </a:fld>
            <a:endParaRPr lang="en-US"/>
          </a:p>
        </p:txBody>
      </p:sp>
    </p:spTree>
    <p:extLst>
      <p:ext uri="{BB962C8B-B14F-4D97-AF65-F5344CB8AC3E}">
        <p14:creationId xmlns:p14="http://schemas.microsoft.com/office/powerpoint/2010/main" val="222094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dirty="0"/>
              <a:t>HAMR was developed by Kansas State and Galois researchers on a team lead by Collins Aerospace. </a:t>
            </a:r>
          </a:p>
          <a:p>
            <a:endParaRPr lang="en-US" dirty="0"/>
          </a:p>
          <a:p>
            <a:r>
              <a:rPr lang="en-US" dirty="0"/>
              <a:t>The Collins team approach supported</a:t>
            </a:r>
          </a:p>
          <a:p>
            <a:r>
              <a:rPr lang="en-US" dirty="0"/>
              <a:t> capturing security requirements</a:t>
            </a:r>
          </a:p>
          <a:p>
            <a:r>
              <a:rPr lang="en-US" dirty="0"/>
              <a:t> automatic analysis of designs</a:t>
            </a:r>
          </a:p>
          <a:p>
            <a:r>
              <a:rPr lang="en-US" dirty="0"/>
              <a:t> automated transformations</a:t>
            </a:r>
          </a:p>
          <a:p>
            <a:r>
              <a:rPr lang="en-US" dirty="0"/>
              <a:t> and verification</a:t>
            </a:r>
          </a:p>
          <a:p>
            <a:endParaRPr lang="en-US" dirty="0"/>
          </a:p>
          <a:p>
            <a:r>
              <a:rPr lang="en-US" dirty="0"/>
              <a:t>And HAMR was used to build and deploy systems -- using seL4 to ensure strong partitioning of components and tight control of information flow.</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3</a:t>
            </a:fld>
            <a:endParaRPr lang="en-US"/>
          </a:p>
        </p:txBody>
      </p:sp>
    </p:spTree>
    <p:extLst>
      <p:ext uri="{BB962C8B-B14F-4D97-AF65-F5344CB8AC3E}">
        <p14:creationId xmlns:p14="http://schemas.microsoft.com/office/powerpoint/2010/main" val="423331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DARPA CASE Final Demonstration, the Collins technology stack, including HAMR, was used to add new functionality to a helicopter avionics system with cyber-security guarantees, and this was demonstrated on the CH-47 mission computing platform.</a:t>
            </a:r>
          </a:p>
          <a:p>
            <a:endParaRPr lang="en-US" dirty="0"/>
          </a:p>
          <a:p>
            <a:r>
              <a:rPr lang="en-US" dirty="0"/>
              <a:t>The Collins team has some great videos demonstrating the entire tool chain for this.</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4</a:t>
            </a:fld>
            <a:endParaRPr lang="en-US"/>
          </a:p>
        </p:txBody>
      </p:sp>
    </p:spTree>
    <p:extLst>
      <p:ext uri="{BB962C8B-B14F-4D97-AF65-F5344CB8AC3E}">
        <p14:creationId xmlns:p14="http://schemas.microsoft.com/office/powerpoint/2010/main" val="3122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AADL computational model [2min]</a:t>
            </a:r>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5</a:t>
            </a:fld>
            <a:endParaRPr lang="en-US"/>
          </a:p>
        </p:txBody>
      </p:sp>
    </p:spTree>
    <p:extLst>
      <p:ext uri="{BB962C8B-B14F-4D97-AF65-F5344CB8AC3E}">
        <p14:creationId xmlns:p14="http://schemas.microsoft.com/office/powerpoint/2010/main" val="3726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a:t>
            </a:r>
          </a:p>
          <a:p>
            <a:endParaRPr lang="en-US" dirty="0"/>
          </a:p>
          <a:p>
            <a:r>
              <a:rPr lang="en-US" dirty="0"/>
              <a:t>Let’s look deeper at how HAMR code generation works.</a:t>
            </a:r>
          </a:p>
          <a:p>
            <a:endParaRPr lang="en-US" dirty="0"/>
          </a:p>
          <a:p>
            <a:r>
              <a:rPr lang="en-US" dirty="0"/>
              <a:t>When you use AADL, your not just drawing boxes and lines.</a:t>
            </a:r>
          </a:p>
          <a:p>
            <a:r>
              <a:rPr lang="en-US" dirty="0"/>
              <a:t>You’re also using AADL properties to configure the semantics of the modeling elements.</a:t>
            </a:r>
          </a:p>
          <a:p>
            <a:endParaRPr lang="en-US" dirty="0"/>
          </a:p>
          <a:p>
            <a:endParaRPr lang="en-US" dirty="0"/>
          </a:p>
          <a:p>
            <a:r>
              <a:rPr lang="en-US" dirty="0"/>
              <a:t>For example, for threads your selecting if you want the thread to be time triggered, event trigger, etc.</a:t>
            </a:r>
          </a:p>
          <a:p>
            <a:r>
              <a:rPr lang="en-US" dirty="0"/>
              <a:t>For ports, your indicating the communication pattern that you want, size of buffers, etc.</a:t>
            </a:r>
          </a:p>
          <a:p>
            <a:endParaRPr lang="en-US" dirty="0"/>
          </a:p>
          <a:p>
            <a:r>
              <a:rPr lang="en-US" dirty="0"/>
              <a:t>When HAMR generates code, these properties determine the type of threading infrastructure generated,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the implementation of communication channels.</a:t>
            </a:r>
          </a:p>
          <a:p>
            <a:r>
              <a:rPr lang="en-US" dirty="0"/>
              <a:t>the type of APIs generated for port communication.</a:t>
            </a:r>
          </a:p>
          <a:p>
            <a:endParaRPr lang="en-US" dirty="0"/>
          </a:p>
          <a:p>
            <a:r>
              <a:rPr lang="en-US" dirty="0"/>
              <a:t>These properties also determine the variant of the run-time services that will be used and for our contract framework, it impacts the structure of the contracts that developers will use.</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6</a:t>
            </a:fld>
            <a:endParaRPr lang="en-US"/>
          </a:p>
        </p:txBody>
      </p:sp>
    </p:spTree>
    <p:extLst>
      <p:ext uri="{BB962C8B-B14F-4D97-AF65-F5344CB8AC3E}">
        <p14:creationId xmlns:p14="http://schemas.microsoft.com/office/powerpoint/2010/main" val="111712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 given these principles, for each thread component, code generation will</a:t>
            </a:r>
          </a:p>
          <a:p>
            <a:r>
              <a:rPr lang="en-US" dirty="0"/>
              <a:t>[click]</a:t>
            </a:r>
          </a:p>
          <a:p>
            <a:r>
              <a:rPr lang="en-US" dirty="0"/>
              <a:t>set up threading infrastructure that matches the selected thread dispatch protocol.</a:t>
            </a:r>
          </a:p>
          <a:p>
            <a:endParaRPr lang="en-US" dirty="0"/>
          </a:p>
          <a:p>
            <a:r>
              <a:rPr lang="en-US" dirty="0"/>
              <a:t>Similarly, for each connection, code generation will generate</a:t>
            </a:r>
          </a:p>
          <a:p>
            <a:r>
              <a:rPr lang="en-US" dirty="0"/>
              <a:t>[click]</a:t>
            </a:r>
          </a:p>
          <a:p>
            <a:r>
              <a:rPr lang="en-US" dirty="0"/>
              <a:t>a communication pathway that matches the selected communication pattern for the connection.</a:t>
            </a:r>
          </a:p>
          <a:p>
            <a:endParaRPr lang="en-US" dirty="0"/>
          </a:p>
          <a:p>
            <a:r>
              <a:rPr lang="en-US" dirty="0"/>
              <a:t>HAMR will typically generate</a:t>
            </a:r>
          </a:p>
          <a:p>
            <a:r>
              <a:rPr lang="en-US" dirty="0"/>
              <a:t>[click]</a:t>
            </a:r>
          </a:p>
          <a:p>
            <a:r>
              <a:rPr lang="en-US" dirty="0"/>
              <a:t>additional platform configuration information.</a:t>
            </a:r>
          </a:p>
          <a:p>
            <a:r>
              <a:rPr lang="en-US" dirty="0"/>
              <a:t>For example, for seL4, the </a:t>
            </a:r>
            <a:r>
              <a:rPr lang="en-US" dirty="0" err="1"/>
              <a:t>capDL</a:t>
            </a:r>
            <a:r>
              <a:rPr lang="en-US" dirty="0"/>
              <a:t> file and domain schedule are examples of platform configuration information.</a:t>
            </a:r>
          </a:p>
          <a:p>
            <a:endParaRPr lang="en-US" dirty="0"/>
          </a:p>
          <a:p>
            <a:r>
              <a:rPr lang="en-US" dirty="0"/>
              <a:t>What's more relevant for the developer is that HAMR generates a thread skeleton and port APIs for each component. These also hide the details of the particular platform and enable a degree of portability.</a:t>
            </a:r>
          </a:p>
          <a:p>
            <a:endParaRPr lang="en-US" dirty="0"/>
          </a:p>
          <a:p>
            <a:r>
              <a:rPr lang="en-US" dirty="0"/>
              <a:t>Then the developer fills in those skeletons </a:t>
            </a:r>
          </a:p>
          <a:p>
            <a:r>
              <a:rPr lang="en-US" dirty="0"/>
              <a:t>[click]</a:t>
            </a:r>
          </a:p>
          <a:p>
            <a:r>
              <a:rPr lang="en-US" dirty="0"/>
              <a:t>and uses the port APIs to code the application logic.</a:t>
            </a:r>
          </a:p>
          <a:p>
            <a:endParaRPr lang="en-US" dirty="0"/>
          </a:p>
          <a:p>
            <a:r>
              <a:rPr lang="en-US" dirty="0"/>
              <a:t>Because you have this well-organized code generation architecture, with different abstraction layers, HAMR can target different architectures pretty easily.</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13</a:t>
            </a:fld>
            <a:endParaRPr lang="en-US"/>
          </a:p>
        </p:txBody>
      </p:sp>
    </p:spTree>
    <p:extLst>
      <p:ext uri="{BB962C8B-B14F-4D97-AF65-F5344CB8AC3E}">
        <p14:creationId xmlns:p14="http://schemas.microsoft.com/office/powerpoint/2010/main" val="261880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a:t>
            </a:r>
          </a:p>
          <a:p>
            <a:r>
              <a:rPr lang="en-US" dirty="0"/>
              <a:t>[click]</a:t>
            </a:r>
          </a:p>
          <a:p>
            <a:r>
              <a:rPr lang="en-US" dirty="0"/>
              <a:t>at how HAMR helps the developer by generating platform independent APIs for AADL communication and threading.</a:t>
            </a:r>
          </a:p>
          <a:p>
            <a:endParaRPr lang="en-US" dirty="0"/>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14</a:t>
            </a:fld>
            <a:endParaRPr lang="en-US"/>
          </a:p>
        </p:txBody>
      </p:sp>
    </p:spTree>
    <p:extLst>
      <p:ext uri="{BB962C8B-B14F-4D97-AF65-F5344CB8AC3E}">
        <p14:creationId xmlns:p14="http://schemas.microsoft.com/office/powerpoint/2010/main" val="316215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Sporadic or event-driven components, HAMR generates the skeleton of a handler method for each incoming event.</a:t>
            </a:r>
          </a:p>
        </p:txBody>
      </p:sp>
      <p:sp>
        <p:nvSpPr>
          <p:cNvPr id="4" name="Slide Number Placeholder 3"/>
          <p:cNvSpPr>
            <a:spLocks noGrp="1"/>
          </p:cNvSpPr>
          <p:nvPr>
            <p:ph type="sldNum" sz="quarter" idx="5"/>
          </p:nvPr>
        </p:nvSpPr>
        <p:spPr/>
        <p:txBody>
          <a:bodyPr/>
          <a:lstStyle/>
          <a:p>
            <a:pPr>
              <a:defRPr/>
            </a:pPr>
            <a:fld id="{2BFE2475-28EF-9A44-97D3-D2287C00B1B1}" type="slidenum">
              <a:rPr lang="en-US" smtClean="0"/>
              <a:pPr>
                <a:defRPr/>
              </a:pPr>
              <a:t>15</a:t>
            </a:fld>
            <a:endParaRPr lang="en-US"/>
          </a:p>
        </p:txBody>
      </p:sp>
    </p:spTree>
    <p:extLst>
      <p:ext uri="{BB962C8B-B14F-4D97-AF65-F5344CB8AC3E}">
        <p14:creationId xmlns:p14="http://schemas.microsoft.com/office/powerpoint/2010/main" val="2044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0" y="0"/>
            <a:ext cx="9144000" cy="12954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 name="Rectangle 18"/>
          <p:cNvSpPr>
            <a:spLocks noChangeArrowheads="1"/>
          </p:cNvSpPr>
          <p:nvPr userDrawn="1"/>
        </p:nvSpPr>
        <p:spPr bwMode="auto">
          <a:xfrm rot="16200000">
            <a:off x="-2514600" y="3810000"/>
            <a:ext cx="5562600" cy="533400"/>
          </a:xfrm>
          <a:prstGeom prst="rect">
            <a:avLst/>
          </a:prstGeom>
          <a:gradFill rotWithShape="0">
            <a:gsLst>
              <a:gs pos="0">
                <a:srgbClr val="9900CC"/>
              </a:gs>
              <a:gs pos="100000">
                <a:srgbClr val="FFFFFF"/>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latin typeface="Tahoma" pitchFamily="-84" charset="0"/>
              </a:defRPr>
            </a:lvl1pPr>
          </a:lstStyle>
          <a:p>
            <a:pPr>
              <a:defRPr/>
            </a:pPr>
            <a:endParaRPr lang="en-US"/>
          </a:p>
        </p:txBody>
      </p:sp>
      <p:sp>
        <p:nvSpPr>
          <p:cNvPr id="7"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HAMR - Hatcliff -- Kansas State</a:t>
            </a:r>
          </a:p>
        </p:txBody>
      </p:sp>
      <p:sp>
        <p:nvSpPr>
          <p:cNvPr id="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E685A3-5A44-F34A-9DD6-E549D5259BB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0CB14967-302F-6E48-8678-32FDE0F3292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03835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96265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EBA15ABF-0168-ED43-8055-FDAC86F85D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C22399C2-1ADD-1549-9753-CEA7C1EED1B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5" name="Rectangle 13"/>
          <p:cNvSpPr>
            <a:spLocks noGrp="1" noChangeArrowheads="1"/>
          </p:cNvSpPr>
          <p:nvPr>
            <p:ph type="sldNum" sz="quarter" idx="11"/>
          </p:nvPr>
        </p:nvSpPr>
        <p:spPr>
          <a:ln/>
        </p:spPr>
        <p:txBody>
          <a:bodyPr/>
          <a:lstStyle>
            <a:lvl1pPr>
              <a:defRPr/>
            </a:lvl1pPr>
          </a:lstStyle>
          <a:p>
            <a:pPr>
              <a:defRPr/>
            </a:pPr>
            <a:fld id="{50848EDB-E059-EE4C-BEE4-92ACBFC1AC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524000"/>
            <a:ext cx="40005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1EE9051A-5116-C044-BC66-ED283B4D5A7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8" name="Rectangle 13"/>
          <p:cNvSpPr>
            <a:spLocks noGrp="1" noChangeArrowheads="1"/>
          </p:cNvSpPr>
          <p:nvPr>
            <p:ph type="sldNum" sz="quarter" idx="11"/>
          </p:nvPr>
        </p:nvSpPr>
        <p:spPr>
          <a:ln/>
        </p:spPr>
        <p:txBody>
          <a:bodyPr/>
          <a:lstStyle>
            <a:lvl1pPr>
              <a:defRPr/>
            </a:lvl1pPr>
          </a:lstStyle>
          <a:p>
            <a:pPr>
              <a:defRPr/>
            </a:pPr>
            <a:fld id="{2E73A91B-A097-8F43-A5C5-A8482E10CE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4" name="Rectangle 13"/>
          <p:cNvSpPr>
            <a:spLocks noGrp="1" noChangeArrowheads="1"/>
          </p:cNvSpPr>
          <p:nvPr>
            <p:ph type="sldNum" sz="quarter" idx="11"/>
          </p:nvPr>
        </p:nvSpPr>
        <p:spPr>
          <a:ln/>
        </p:spPr>
        <p:txBody>
          <a:bodyPr/>
          <a:lstStyle>
            <a:lvl1pPr>
              <a:defRPr/>
            </a:lvl1pPr>
          </a:lstStyle>
          <a:p>
            <a:pPr>
              <a:defRPr/>
            </a:pPr>
            <a:fld id="{6E0AA622-F4CE-604D-A669-CD3D12FC53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3" name="Rectangle 13"/>
          <p:cNvSpPr>
            <a:spLocks noGrp="1" noChangeArrowheads="1"/>
          </p:cNvSpPr>
          <p:nvPr>
            <p:ph type="sldNum" sz="quarter" idx="11"/>
          </p:nvPr>
        </p:nvSpPr>
        <p:spPr>
          <a:ln/>
        </p:spPr>
        <p:txBody>
          <a:bodyPr/>
          <a:lstStyle>
            <a:lvl1pPr>
              <a:defRPr/>
            </a:lvl1pPr>
          </a:lstStyle>
          <a:p>
            <a:pPr>
              <a:defRPr/>
            </a:pPr>
            <a:fld id="{BA615124-8EB2-6E40-9E50-F98D2465DC7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A44EE25D-892F-FA42-8251-4062CB60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t>HAMR - Hatcliff -- Kansas State</a:t>
            </a:r>
          </a:p>
        </p:txBody>
      </p:sp>
      <p:sp>
        <p:nvSpPr>
          <p:cNvPr id="6" name="Rectangle 13"/>
          <p:cNvSpPr>
            <a:spLocks noGrp="1" noChangeArrowheads="1"/>
          </p:cNvSpPr>
          <p:nvPr>
            <p:ph type="sldNum" sz="quarter" idx="11"/>
          </p:nvPr>
        </p:nvSpPr>
        <p:spPr>
          <a:ln/>
        </p:spPr>
        <p:txBody>
          <a:bodyPr/>
          <a:lstStyle>
            <a:lvl1pPr>
              <a:defRPr/>
            </a:lvl1pPr>
          </a:lstStyle>
          <a:p>
            <a:pPr>
              <a:defRPr/>
            </a:pPr>
            <a:fld id="{2C56E9B7-6EE0-8D46-8C36-993F30F20EC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15"/>
          <p:cNvSpPr>
            <a:spLocks noChangeArrowheads="1"/>
          </p:cNvSpPr>
          <p:nvPr userDrawn="1"/>
        </p:nvSpPr>
        <p:spPr bwMode="auto">
          <a:xfrm rot="-5400000">
            <a:off x="-2590800" y="3733800"/>
            <a:ext cx="5715000" cy="533400"/>
          </a:xfrm>
          <a:prstGeom prst="rect">
            <a:avLst/>
          </a:prstGeom>
          <a:gradFill rotWithShape="0">
            <a:gsLst>
              <a:gs pos="0">
                <a:srgbClr val="DDCBE7"/>
              </a:gs>
              <a:gs pos="100000">
                <a:srgbClr val="DDCBE7">
                  <a:gamma/>
                  <a:tint val="0"/>
                  <a:invGamma/>
                </a:srgbClr>
              </a:gs>
            </a:gsLst>
            <a:lin ang="540000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5134" name="Rectangle 14"/>
          <p:cNvSpPr>
            <a:spLocks noChangeArrowheads="1"/>
          </p:cNvSpPr>
          <p:nvPr userDrawn="1"/>
        </p:nvSpPr>
        <p:spPr bwMode="auto">
          <a:xfrm>
            <a:off x="0" y="0"/>
            <a:ext cx="9144000" cy="1143000"/>
          </a:xfrm>
          <a:prstGeom prst="rect">
            <a:avLst/>
          </a:prstGeom>
          <a:gradFill rotWithShape="0">
            <a:gsLst>
              <a:gs pos="0">
                <a:srgbClr val="9900CC"/>
              </a:gs>
              <a:gs pos="100000">
                <a:srgbClr val="FFFFFF"/>
              </a:gs>
            </a:gsLst>
            <a:lin ang="0" scaled="1"/>
          </a:gradFill>
          <a:ln w="9525">
            <a:noFill/>
            <a:miter lim="800000"/>
            <a:headEnd/>
            <a:tailEnd/>
          </a:ln>
          <a:effectLst/>
        </p:spPr>
        <p:txBody>
          <a:bodyPr wrap="none" anchor="ctr">
            <a:prstTxWarp prst="textNoShape">
              <a:avLst/>
            </a:prstTxWarp>
          </a:bodyPr>
          <a:lstStyle/>
          <a:p>
            <a:pPr>
              <a:defRPr/>
            </a:pPr>
            <a:endParaRPr lang="en-US">
              <a:latin typeface="Tahoma" pitchFamily="-84" charset="0"/>
            </a:endParaRPr>
          </a:p>
        </p:txBody>
      </p:sp>
      <p:sp>
        <p:nvSpPr>
          <p:cNvPr id="1028" name="Rectangle 9"/>
          <p:cNvSpPr>
            <a:spLocks noGrp="1" noChangeArrowheads="1"/>
          </p:cNvSpPr>
          <p:nvPr>
            <p:ph type="title"/>
          </p:nvPr>
        </p:nvSpPr>
        <p:spPr bwMode="auto">
          <a:xfrm>
            <a:off x="685800" y="0"/>
            <a:ext cx="8153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685800" y="1524000"/>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32" name="Rectangle 12"/>
          <p:cNvSpPr>
            <a:spLocks noGrp="1" noChangeArrowheads="1"/>
          </p:cNvSpPr>
          <p:nvPr>
            <p:ph type="ftr" sz="quarter" idx="3"/>
          </p:nvPr>
        </p:nvSpPr>
        <p:spPr bwMode="auto">
          <a:xfrm>
            <a:off x="0" y="6553200"/>
            <a:ext cx="35814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D0B6DE"/>
                </a:solidFill>
                <a:latin typeface="Tahoma" pitchFamily="-84" charset="0"/>
              </a:defRPr>
            </a:lvl1pPr>
          </a:lstStyle>
          <a:p>
            <a:pPr>
              <a:defRPr/>
            </a:pPr>
            <a:r>
              <a:rPr lang="en-US"/>
              <a:t>HAMR - Hatcliff -- Kansas State</a:t>
            </a:r>
          </a:p>
        </p:txBody>
      </p:sp>
      <p:sp>
        <p:nvSpPr>
          <p:cNvPr id="5133" name="Rectangle 13"/>
          <p:cNvSpPr>
            <a:spLocks noGrp="1" noChangeArrowheads="1"/>
          </p:cNvSpPr>
          <p:nvPr>
            <p:ph type="sldNum" sz="quarter" idx="4"/>
          </p:nvPr>
        </p:nvSpPr>
        <p:spPr bwMode="auto">
          <a:xfrm>
            <a:off x="868680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D0B6DE"/>
                </a:solidFill>
                <a:latin typeface="Tahoma" pitchFamily="-84" charset="0"/>
              </a:defRPr>
            </a:lvl1pPr>
          </a:lstStyle>
          <a:p>
            <a:pPr>
              <a:defRPr/>
            </a:pPr>
            <a:fld id="{623F72AE-F2FC-1C4B-AEBE-5105C7AC91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4400" b="1">
          <a:solidFill>
            <a:schemeClr val="tx1"/>
          </a:solidFill>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2pPr>
      <a:lvl3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3pPr>
      <a:lvl4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4pPr>
      <a:lvl5pPr algn="l" rtl="0" eaLnBrk="0" fontAlgn="base" hangingPunct="0">
        <a:spcBef>
          <a:spcPct val="0"/>
        </a:spcBef>
        <a:spcAft>
          <a:spcPct val="0"/>
        </a:spcAft>
        <a:defRPr sz="4400" b="1">
          <a:solidFill>
            <a:schemeClr val="tx1"/>
          </a:solidFill>
          <a:latin typeface="Microsoft Sans Serif" charset="0"/>
          <a:ea typeface="ＭＳ Ｐゴシック" pitchFamily="-84" charset="-128"/>
          <a:cs typeface="ＭＳ Ｐゴシック" pitchFamily="-84" charset="-128"/>
        </a:defRPr>
      </a:lvl5pPr>
      <a:lvl6pPr marL="457200" algn="l" rtl="0" fontAlgn="base">
        <a:spcBef>
          <a:spcPct val="0"/>
        </a:spcBef>
        <a:spcAft>
          <a:spcPct val="0"/>
        </a:spcAft>
        <a:defRPr sz="4400" b="1">
          <a:solidFill>
            <a:schemeClr val="tx1"/>
          </a:solidFill>
          <a:latin typeface="Microsoft Sans Serif" charset="0"/>
        </a:defRPr>
      </a:lvl6pPr>
      <a:lvl7pPr marL="914400" algn="l" rtl="0" fontAlgn="base">
        <a:spcBef>
          <a:spcPct val="0"/>
        </a:spcBef>
        <a:spcAft>
          <a:spcPct val="0"/>
        </a:spcAft>
        <a:defRPr sz="4400" b="1">
          <a:solidFill>
            <a:schemeClr val="tx1"/>
          </a:solidFill>
          <a:latin typeface="Microsoft Sans Serif" charset="0"/>
        </a:defRPr>
      </a:lvl7pPr>
      <a:lvl8pPr marL="1371600" algn="l" rtl="0" fontAlgn="base">
        <a:spcBef>
          <a:spcPct val="0"/>
        </a:spcBef>
        <a:spcAft>
          <a:spcPct val="0"/>
        </a:spcAft>
        <a:defRPr sz="4400" b="1">
          <a:solidFill>
            <a:schemeClr val="tx1"/>
          </a:solidFill>
          <a:latin typeface="Microsoft Sans Serif" charset="0"/>
        </a:defRPr>
      </a:lvl8pPr>
      <a:lvl9pPr marL="1828800" algn="l" rtl="0" fontAlgn="base">
        <a:spcBef>
          <a:spcPct val="0"/>
        </a:spcBef>
        <a:spcAft>
          <a:spcPct val="0"/>
        </a:spcAft>
        <a:defRPr sz="4400" b="1">
          <a:solidFill>
            <a:schemeClr val="tx1"/>
          </a:solidFill>
          <a:latin typeface="Microsoft Sans Serif"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hyperlink" Target="http://hamr.sireum.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www.faa.gov/aircraft/air_cert/design_approvals/air_software/research/"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33399" y="1216010"/>
            <a:ext cx="8458200" cy="1752600"/>
          </a:xfrm>
        </p:spPr>
        <p:txBody>
          <a:bodyPr/>
          <a:lstStyle/>
          <a:p>
            <a:r>
              <a:rPr lang="en-US" sz="3600" dirty="0"/>
              <a:t>HAMR: </a:t>
            </a:r>
            <a:br>
              <a:rPr lang="en-US" sz="3600" dirty="0"/>
            </a:br>
            <a:r>
              <a:rPr lang="en-US" sz="3600" dirty="0"/>
              <a:t>Rigorous Model-Driven Development</a:t>
            </a:r>
            <a:endParaRPr lang="en-US" sz="4800" dirty="0"/>
          </a:p>
        </p:txBody>
      </p:sp>
      <p:sp>
        <p:nvSpPr>
          <p:cNvPr id="7" name="TextBox 6"/>
          <p:cNvSpPr txBox="1"/>
          <p:nvPr/>
        </p:nvSpPr>
        <p:spPr>
          <a:xfrm>
            <a:off x="2317126" y="4308471"/>
            <a:ext cx="1447800" cy="923330"/>
          </a:xfrm>
          <a:prstGeom prst="rect">
            <a:avLst/>
          </a:prstGeom>
          <a:noFill/>
        </p:spPr>
        <p:txBody>
          <a:bodyPr wrap="square" rtlCol="0">
            <a:spAutoFit/>
          </a:bodyPr>
          <a:lstStyle/>
          <a:p>
            <a:r>
              <a:rPr lang="en-US" sz="1800" dirty="0"/>
              <a:t>Robby</a:t>
            </a:r>
          </a:p>
          <a:p>
            <a:pPr algn="l"/>
            <a:r>
              <a:rPr lang="en-US" sz="1800" dirty="0"/>
              <a:t>John Hatcliff</a:t>
            </a:r>
          </a:p>
          <a:p>
            <a:pPr algn="l"/>
            <a:r>
              <a:rPr lang="en-US" sz="1800" dirty="0"/>
              <a:t>Jason Belt</a:t>
            </a:r>
          </a:p>
        </p:txBody>
      </p:sp>
      <p:cxnSp>
        <p:nvCxnSpPr>
          <p:cNvPr id="4" name="Straight Connector 3"/>
          <p:cNvCxnSpPr/>
          <p:nvPr/>
        </p:nvCxnSpPr>
        <p:spPr bwMode="auto">
          <a:xfrm>
            <a:off x="685800" y="31242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6" name="TextBox 5"/>
          <p:cNvSpPr txBox="1"/>
          <p:nvPr/>
        </p:nvSpPr>
        <p:spPr>
          <a:xfrm>
            <a:off x="2362200" y="3200400"/>
            <a:ext cx="4733925" cy="461665"/>
          </a:xfrm>
          <a:prstGeom prst="rect">
            <a:avLst/>
          </a:prstGeom>
          <a:noFill/>
        </p:spPr>
        <p:txBody>
          <a:bodyPr wrap="none" rtlCol="0">
            <a:spAutoFit/>
          </a:bodyPr>
          <a:lstStyle/>
          <a:p>
            <a:r>
              <a:rPr lang="en-US" dirty="0"/>
              <a:t>STRESS 2024 – October 24, 2024</a:t>
            </a:r>
          </a:p>
        </p:txBody>
      </p:sp>
      <p:cxnSp>
        <p:nvCxnSpPr>
          <p:cNvPr id="11" name="Straight Connector 10"/>
          <p:cNvCxnSpPr/>
          <p:nvPr/>
        </p:nvCxnSpPr>
        <p:spPr bwMode="auto">
          <a:xfrm>
            <a:off x="685800" y="3733800"/>
            <a:ext cx="8305800" cy="0"/>
          </a:xfrm>
          <a:prstGeom prst="line">
            <a:avLst/>
          </a:prstGeom>
          <a:solidFill>
            <a:schemeClr val="accent1"/>
          </a:solidFill>
          <a:ln w="28575" cap="flat" cmpd="sng" algn="ctr">
            <a:solidFill>
              <a:schemeClr val="accent1"/>
            </a:solidFill>
            <a:prstDash val="solid"/>
            <a:miter lim="800000"/>
            <a:headEnd type="none" w="med" len="med"/>
            <a:tailEnd type="none" w="med" len="med"/>
          </a:ln>
          <a:effectLst/>
        </p:spPr>
      </p:cxnSp>
      <p:sp>
        <p:nvSpPr>
          <p:cNvPr id="13" name="TextBox 12"/>
          <p:cNvSpPr txBox="1"/>
          <p:nvPr/>
        </p:nvSpPr>
        <p:spPr>
          <a:xfrm>
            <a:off x="4956313" y="4346151"/>
            <a:ext cx="1832233" cy="338554"/>
          </a:xfrm>
          <a:prstGeom prst="rect">
            <a:avLst/>
          </a:prstGeom>
          <a:noFill/>
        </p:spPr>
        <p:txBody>
          <a:bodyPr wrap="none" rtlCol="0">
            <a:spAutoFit/>
          </a:bodyPr>
          <a:lstStyle/>
          <a:p>
            <a:r>
              <a:rPr lang="en-US" sz="1600" dirty="0"/>
              <a:t>Stefan </a:t>
            </a:r>
            <a:r>
              <a:rPr lang="en-US" sz="1600" dirty="0" err="1"/>
              <a:t>Hallerstede</a:t>
            </a:r>
            <a:endParaRPr lang="en-US" sz="1600" dirty="0"/>
          </a:p>
        </p:txBody>
      </p:sp>
      <p:sp>
        <p:nvSpPr>
          <p:cNvPr id="9" name="TextBox 8"/>
          <p:cNvSpPr txBox="1"/>
          <p:nvPr/>
        </p:nvSpPr>
        <p:spPr>
          <a:xfrm>
            <a:off x="838200" y="6096000"/>
            <a:ext cx="8153399" cy="246221"/>
          </a:xfrm>
          <a:prstGeom prst="rect">
            <a:avLst/>
          </a:prstGeom>
          <a:noFill/>
        </p:spPr>
        <p:txBody>
          <a:bodyPr wrap="square" rtlCol="0">
            <a:spAutoFit/>
          </a:bodyPr>
          <a:lstStyle/>
          <a:p>
            <a:r>
              <a:rPr lang="en-US" sz="1000" dirty="0"/>
              <a:t>This material is based on research sponsored in part by DARPA </a:t>
            </a:r>
          </a:p>
        </p:txBody>
      </p:sp>
      <p:sp>
        <p:nvSpPr>
          <p:cNvPr id="3" name="TextBox 2">
            <a:extLst>
              <a:ext uri="{FF2B5EF4-FFF2-40B4-BE49-F238E27FC236}">
                <a16:creationId xmlns:a16="http://schemas.microsoft.com/office/drawing/2014/main" id="{6B30B2EF-D57F-F14D-9892-12153C192BFE}"/>
              </a:ext>
            </a:extLst>
          </p:cNvPr>
          <p:cNvSpPr txBox="1"/>
          <p:nvPr/>
        </p:nvSpPr>
        <p:spPr>
          <a:xfrm>
            <a:off x="2012325" y="3886200"/>
            <a:ext cx="2559675" cy="369332"/>
          </a:xfrm>
          <a:prstGeom prst="rect">
            <a:avLst/>
          </a:prstGeom>
          <a:noFill/>
        </p:spPr>
        <p:txBody>
          <a:bodyPr wrap="none" rtlCol="0">
            <a:spAutoFit/>
          </a:bodyPr>
          <a:lstStyle/>
          <a:p>
            <a:r>
              <a:rPr lang="en-US" sz="1800" i="1" dirty="0"/>
              <a:t>Kansas State University</a:t>
            </a:r>
          </a:p>
        </p:txBody>
      </p:sp>
      <p:sp>
        <p:nvSpPr>
          <p:cNvPr id="14" name="TextBox 13">
            <a:extLst>
              <a:ext uri="{FF2B5EF4-FFF2-40B4-BE49-F238E27FC236}">
                <a16:creationId xmlns:a16="http://schemas.microsoft.com/office/drawing/2014/main" id="{C13905A8-F033-874A-A32D-50E08E4BF022}"/>
              </a:ext>
            </a:extLst>
          </p:cNvPr>
          <p:cNvSpPr txBox="1"/>
          <p:nvPr/>
        </p:nvSpPr>
        <p:spPr>
          <a:xfrm>
            <a:off x="4953000" y="3886200"/>
            <a:ext cx="1955600" cy="369332"/>
          </a:xfrm>
          <a:prstGeom prst="rect">
            <a:avLst/>
          </a:prstGeom>
          <a:noFill/>
        </p:spPr>
        <p:txBody>
          <a:bodyPr wrap="none" rtlCol="0">
            <a:spAutoFit/>
          </a:bodyPr>
          <a:lstStyle/>
          <a:p>
            <a:r>
              <a:rPr lang="en-US" sz="1800" i="1" dirty="0"/>
              <a:t>Aarhus University</a:t>
            </a:r>
          </a:p>
        </p:txBody>
      </p:sp>
      <p:sp>
        <p:nvSpPr>
          <p:cNvPr id="5" name="Rectangle 4">
            <a:extLst>
              <a:ext uri="{FF2B5EF4-FFF2-40B4-BE49-F238E27FC236}">
                <a16:creationId xmlns:a16="http://schemas.microsoft.com/office/drawing/2014/main" id="{38E4B0B0-22E8-1340-AA2C-68C72F08D6A5}"/>
              </a:ext>
            </a:extLst>
          </p:cNvPr>
          <p:cNvSpPr/>
          <p:nvPr/>
        </p:nvSpPr>
        <p:spPr bwMode="auto">
          <a:xfrm flipV="1">
            <a:off x="2317125" y="4599080"/>
            <a:ext cx="1421121" cy="277720"/>
          </a:xfrm>
          <a:prstGeom prst="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6" name="TextBox 15">
            <a:extLst>
              <a:ext uri="{FF2B5EF4-FFF2-40B4-BE49-F238E27FC236}">
                <a16:creationId xmlns:a16="http://schemas.microsoft.com/office/drawing/2014/main" id="{663EBDB7-43CB-B144-9456-14002C9FB986}"/>
              </a:ext>
            </a:extLst>
          </p:cNvPr>
          <p:cNvSpPr txBox="1"/>
          <p:nvPr/>
        </p:nvSpPr>
        <p:spPr>
          <a:xfrm>
            <a:off x="457200" y="6400800"/>
            <a:ext cx="8453927" cy="369332"/>
          </a:xfrm>
          <a:prstGeom prst="rect">
            <a:avLst/>
          </a:prstGeom>
          <a:noFill/>
        </p:spPr>
        <p:txBody>
          <a:bodyPr wrap="square">
            <a:spAutoFit/>
          </a:bodyPr>
          <a:lstStyle/>
          <a:p>
            <a:pPr algn="ctr"/>
            <a:r>
              <a:rPr lang="en-US" sz="900" dirty="0"/>
              <a:t>DISCLAIMER: The views and conclusions contained in this presentation are those of the author and should not be interpreted as representing the official policies, either express or implied, of any agency or department of the U.S. Government, Kansas State University or Aarhus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20FA-4486-B005-95D3-DB18E5295A2F}"/>
              </a:ext>
            </a:extLst>
          </p:cNvPr>
          <p:cNvSpPr>
            <a:spLocks noGrp="1"/>
          </p:cNvSpPr>
          <p:nvPr>
            <p:ph type="title"/>
          </p:nvPr>
        </p:nvSpPr>
        <p:spPr/>
        <p:txBody>
          <a:bodyPr/>
          <a:lstStyle/>
          <a:p>
            <a:r>
              <a:rPr lang="en-US" sz="4000" dirty="0"/>
              <a:t>Using AADL to Represent Design</a:t>
            </a:r>
          </a:p>
        </p:txBody>
      </p:sp>
      <p:sp>
        <p:nvSpPr>
          <p:cNvPr id="5" name="Text Box 4">
            <a:extLst>
              <a:ext uri="{FF2B5EF4-FFF2-40B4-BE49-F238E27FC236}">
                <a16:creationId xmlns:a16="http://schemas.microsoft.com/office/drawing/2014/main" id="{25BD14FD-B3F6-8D15-DA60-4BA702B158A1}"/>
              </a:ext>
            </a:extLst>
          </p:cNvPr>
          <p:cNvSpPr txBox="1">
            <a:spLocks noChangeArrowheads="1"/>
          </p:cNvSpPr>
          <p:nvPr/>
        </p:nvSpPr>
        <p:spPr bwMode="auto">
          <a:xfrm>
            <a:off x="571500" y="1224428"/>
            <a:ext cx="8198641" cy="707886"/>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000" dirty="0"/>
              <a:t>AADL Model is a straightforward rendering of the design diagrams in the FAA REMH</a:t>
            </a:r>
          </a:p>
        </p:txBody>
      </p:sp>
      <p:pic>
        <p:nvPicPr>
          <p:cNvPr id="6" name="Picture 5">
            <a:extLst>
              <a:ext uri="{FF2B5EF4-FFF2-40B4-BE49-F238E27FC236}">
                <a16:creationId xmlns:a16="http://schemas.microsoft.com/office/drawing/2014/main" id="{77C89A91-6473-3847-7FCB-B0A0B635F7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3071" y="3819669"/>
            <a:ext cx="1657640" cy="1180523"/>
          </a:xfrm>
          <a:prstGeom prst="rect">
            <a:avLst/>
          </a:prstGeom>
          <a:ln>
            <a:solidFill>
              <a:schemeClr val="bg2"/>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E5CB6E0-4159-1762-1365-FF9B12C267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335" y="2241816"/>
            <a:ext cx="1709918" cy="1180523"/>
          </a:xfrm>
          <a:prstGeom prst="rect">
            <a:avLst/>
          </a:prstGeom>
          <a:ln>
            <a:solidFill>
              <a:schemeClr val="bg2"/>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B37ACD5-8597-E6A5-1DAB-5C5E0E323346}"/>
              </a:ext>
            </a:extLst>
          </p:cNvPr>
          <p:cNvSpPr txBox="1"/>
          <p:nvPr/>
        </p:nvSpPr>
        <p:spPr>
          <a:xfrm>
            <a:off x="533400" y="5417403"/>
            <a:ext cx="6426701" cy="1077218"/>
          </a:xfrm>
          <a:prstGeom prst="rect">
            <a:avLst/>
          </a:prstGeom>
          <a:noFill/>
        </p:spPr>
        <p:txBody>
          <a:bodyPr wrap="square" rtlCol="0">
            <a:spAutoFit/>
          </a:bodyPr>
          <a:lstStyle/>
          <a:p>
            <a:r>
              <a:rPr lang="en-US" sz="1600" i="1" dirty="0"/>
              <a:t>This example is worked </a:t>
            </a:r>
            <a:r>
              <a:rPr lang="en-US" sz="1600" b="1" i="1" dirty="0"/>
              <a:t>completely end-to-end </a:t>
            </a:r>
            <a:r>
              <a:rPr lang="en-US" sz="1600" i="1" dirty="0"/>
              <a:t>from requirements, to contracts, to automatically tested and verified  application code, to deployment on seL4, Linux, JVM, JavaScript.</a:t>
            </a:r>
          </a:p>
          <a:p>
            <a:r>
              <a:rPr lang="en-US" sz="1600" b="1" i="1" dirty="0"/>
              <a:t>All artifacts are publicly available.</a:t>
            </a:r>
          </a:p>
        </p:txBody>
      </p:sp>
      <p:pic>
        <p:nvPicPr>
          <p:cNvPr id="13" name="Picture 12">
            <a:extLst>
              <a:ext uri="{FF2B5EF4-FFF2-40B4-BE49-F238E27FC236}">
                <a16:creationId xmlns:a16="http://schemas.microsoft.com/office/drawing/2014/main" id="{888DA694-9C49-4946-48E9-E99D8690A7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99" y="1954530"/>
            <a:ext cx="6274301" cy="3286285"/>
          </a:xfrm>
          <a:prstGeom prst="rect">
            <a:avLst/>
          </a:prstGeom>
        </p:spPr>
      </p:pic>
      <p:grpSp>
        <p:nvGrpSpPr>
          <p:cNvPr id="12" name="Group 11">
            <a:extLst>
              <a:ext uri="{FF2B5EF4-FFF2-40B4-BE49-F238E27FC236}">
                <a16:creationId xmlns:a16="http://schemas.microsoft.com/office/drawing/2014/main" id="{2E17187A-772E-88B2-377D-ADFC5CDBFC3A}"/>
              </a:ext>
            </a:extLst>
          </p:cNvPr>
          <p:cNvGrpSpPr/>
          <p:nvPr/>
        </p:nvGrpSpPr>
        <p:grpSpPr>
          <a:xfrm>
            <a:off x="3029179" y="2667000"/>
            <a:ext cx="3705285" cy="1129332"/>
            <a:chOff x="3791179" y="2795752"/>
            <a:chExt cx="3705285" cy="1129332"/>
          </a:xfrm>
        </p:grpSpPr>
        <p:sp>
          <p:nvSpPr>
            <p:cNvPr id="8" name="Rectangle 7">
              <a:extLst>
                <a:ext uri="{FF2B5EF4-FFF2-40B4-BE49-F238E27FC236}">
                  <a16:creationId xmlns:a16="http://schemas.microsoft.com/office/drawing/2014/main" id="{8DFDFDE1-3456-C15D-5F8A-8F86C6D68E53}"/>
                </a:ext>
              </a:extLst>
            </p:cNvPr>
            <p:cNvSpPr/>
            <p:nvPr/>
          </p:nvSpPr>
          <p:spPr bwMode="auto">
            <a:xfrm>
              <a:off x="5562600" y="2795752"/>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12">
              <a:extLst>
                <a:ext uri="{FF2B5EF4-FFF2-40B4-BE49-F238E27FC236}">
                  <a16:creationId xmlns:a16="http://schemas.microsoft.com/office/drawing/2014/main" id="{7AF3540F-7BEC-5A1E-B0A3-940226BF9D9B}"/>
                </a:ext>
              </a:extLst>
            </p:cNvPr>
            <p:cNvSpPr txBox="1">
              <a:spLocks noChangeArrowheads="1"/>
            </p:cNvSpPr>
            <p:nvPr/>
          </p:nvSpPr>
          <p:spPr bwMode="auto">
            <a:xfrm>
              <a:off x="3791179" y="3463419"/>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Heat Source </a:t>
              </a:r>
              <a:r>
                <a:rPr lang="en-US" sz="1200" i="1" dirty="0"/>
                <a:t>Thread (Task)</a:t>
              </a:r>
            </a:p>
          </p:txBody>
        </p:sp>
      </p:grpSp>
      <p:sp>
        <p:nvSpPr>
          <p:cNvPr id="4" name="Text Box 12">
            <a:extLst>
              <a:ext uri="{FF2B5EF4-FFF2-40B4-BE49-F238E27FC236}">
                <a16:creationId xmlns:a16="http://schemas.microsoft.com/office/drawing/2014/main" id="{1BE711C5-33AE-6B0D-8519-DBCB98871E29}"/>
              </a:ext>
            </a:extLst>
          </p:cNvPr>
          <p:cNvSpPr txBox="1">
            <a:spLocks noChangeArrowheads="1"/>
          </p:cNvSpPr>
          <p:nvPr/>
        </p:nvSpPr>
        <p:spPr bwMode="auto">
          <a:xfrm>
            <a:off x="393333" y="4925472"/>
            <a:ext cx="17653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Formal</a:t>
            </a:r>
            <a:r>
              <a:rPr lang="en-US" sz="1200" dirty="0"/>
              <a:t> AADL Model</a:t>
            </a:r>
            <a:endParaRPr lang="en-US" sz="1200" i="1" dirty="0"/>
          </a:p>
        </p:txBody>
      </p:sp>
      <p:sp>
        <p:nvSpPr>
          <p:cNvPr id="10" name="Text Box 12">
            <a:extLst>
              <a:ext uri="{FF2B5EF4-FFF2-40B4-BE49-F238E27FC236}">
                <a16:creationId xmlns:a16="http://schemas.microsoft.com/office/drawing/2014/main" id="{33E70953-A64D-7ED1-F9F7-AE472377921C}"/>
              </a:ext>
            </a:extLst>
          </p:cNvPr>
          <p:cNvSpPr txBox="1">
            <a:spLocks noChangeArrowheads="1"/>
          </p:cNvSpPr>
          <p:nvPr/>
        </p:nvSpPr>
        <p:spPr bwMode="auto">
          <a:xfrm>
            <a:off x="7532197" y="3409956"/>
            <a:ext cx="141893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Informal</a:t>
            </a:r>
            <a:r>
              <a:rPr lang="en-US" sz="1200" dirty="0"/>
              <a:t> REMH Design Artifacts</a:t>
            </a:r>
            <a:endParaRPr lang="en-US" sz="1200" i="1" dirty="0"/>
          </a:p>
        </p:txBody>
      </p:sp>
      <p:grpSp>
        <p:nvGrpSpPr>
          <p:cNvPr id="16" name="Group 15">
            <a:extLst>
              <a:ext uri="{FF2B5EF4-FFF2-40B4-BE49-F238E27FC236}">
                <a16:creationId xmlns:a16="http://schemas.microsoft.com/office/drawing/2014/main" id="{8D28A6FC-9340-3F69-55C3-1EC261DB8FFE}"/>
              </a:ext>
            </a:extLst>
          </p:cNvPr>
          <p:cNvGrpSpPr/>
          <p:nvPr/>
        </p:nvGrpSpPr>
        <p:grpSpPr>
          <a:xfrm>
            <a:off x="4867874" y="4183858"/>
            <a:ext cx="2435042" cy="1270153"/>
            <a:chOff x="4867874" y="4183858"/>
            <a:chExt cx="2435042" cy="1270153"/>
          </a:xfrm>
        </p:grpSpPr>
        <p:sp>
          <p:nvSpPr>
            <p:cNvPr id="14" name="Rectangle 13">
              <a:extLst>
                <a:ext uri="{FF2B5EF4-FFF2-40B4-BE49-F238E27FC236}">
                  <a16:creationId xmlns:a16="http://schemas.microsoft.com/office/drawing/2014/main" id="{B71AD1BB-F4D9-2362-4452-180F823D4040}"/>
                </a:ext>
              </a:extLst>
            </p:cNvPr>
            <p:cNvSpPr/>
            <p:nvPr/>
          </p:nvSpPr>
          <p:spPr bwMode="auto">
            <a:xfrm>
              <a:off x="4867874" y="4183858"/>
              <a:ext cx="1933864" cy="9144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F513FF15-1758-F2B6-25DF-A3E1CFBA3CA3}"/>
                </a:ext>
              </a:extLst>
            </p:cNvPr>
            <p:cNvSpPr txBox="1">
              <a:spLocks noChangeArrowheads="1"/>
            </p:cNvSpPr>
            <p:nvPr/>
          </p:nvSpPr>
          <p:spPr bwMode="auto">
            <a:xfrm>
              <a:off x="5519609" y="4807680"/>
              <a:ext cx="178330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Manage Alarm </a:t>
              </a:r>
            </a:p>
            <a:p>
              <a:pPr algn="l"/>
              <a:r>
                <a:rPr lang="en-US" sz="1200" b="1" i="1" dirty="0"/>
                <a:t>-- </a:t>
              </a:r>
              <a:r>
                <a:rPr lang="en-US" sz="1200" i="1" dirty="0"/>
                <a:t>Illustrate difficulties with testing coverage</a:t>
              </a:r>
            </a:p>
          </p:txBody>
        </p:sp>
      </p:grpSp>
      <p:sp>
        <p:nvSpPr>
          <p:cNvPr id="17" name="Slide Number Placeholder 16">
            <a:extLst>
              <a:ext uri="{FF2B5EF4-FFF2-40B4-BE49-F238E27FC236}">
                <a16:creationId xmlns:a16="http://schemas.microsoft.com/office/drawing/2014/main" id="{E57BB7D1-4D33-181D-6C21-6D3C3EA22390}"/>
              </a:ext>
            </a:extLst>
          </p:cNvPr>
          <p:cNvSpPr>
            <a:spLocks noGrp="1"/>
          </p:cNvSpPr>
          <p:nvPr>
            <p:ph type="sldNum" sz="quarter" idx="11"/>
          </p:nvPr>
        </p:nvSpPr>
        <p:spPr/>
        <p:txBody>
          <a:bodyPr/>
          <a:lstStyle/>
          <a:p>
            <a:pPr>
              <a:defRPr/>
            </a:pPr>
            <a:fld id="{6E0AA622-F4CE-604D-A669-CD3D12FC535C}" type="slidenum">
              <a:rPr lang="en-US" smtClean="0"/>
              <a:pPr>
                <a:defRPr/>
              </a:pPr>
              <a:t>10</a:t>
            </a:fld>
            <a:endParaRPr lang="en-US"/>
          </a:p>
        </p:txBody>
      </p:sp>
    </p:spTree>
    <p:extLst>
      <p:ext uri="{BB962C8B-B14F-4D97-AF65-F5344CB8AC3E}">
        <p14:creationId xmlns:p14="http://schemas.microsoft.com/office/powerpoint/2010/main" val="30339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Heat Source Thread</a:t>
            </a:r>
          </a:p>
        </p:txBody>
      </p:sp>
      <p:sp>
        <p:nvSpPr>
          <p:cNvPr id="5" name="Text Box 4"/>
          <p:cNvSpPr txBox="1">
            <a:spLocks noChangeArrowheads="1"/>
          </p:cNvSpPr>
          <p:nvPr/>
        </p:nvSpPr>
        <p:spPr bwMode="auto">
          <a:xfrm>
            <a:off x="182663" y="1202502"/>
            <a:ext cx="874170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Interface for </a:t>
            </a:r>
            <a:r>
              <a:rPr lang="en-US" sz="1800" b="1" dirty="0"/>
              <a:t>Manage Heat Source </a:t>
            </a:r>
            <a:r>
              <a:rPr lang="en-US" sz="1800" dirty="0"/>
              <a:t>Thread</a:t>
            </a:r>
          </a:p>
        </p:txBody>
      </p:sp>
      <p:pic>
        <p:nvPicPr>
          <p:cNvPr id="3" name="Picture 2">
            <a:extLst>
              <a:ext uri="{FF2B5EF4-FFF2-40B4-BE49-F238E27FC236}">
                <a16:creationId xmlns:a16="http://schemas.microsoft.com/office/drawing/2014/main" id="{BBEE3D9E-F4DA-7303-3519-736374CE48E6}"/>
              </a:ext>
            </a:extLst>
          </p:cNvPr>
          <p:cNvPicPr>
            <a:picLocks noChangeAspect="1"/>
          </p:cNvPicPr>
          <p:nvPr/>
        </p:nvPicPr>
        <p:blipFill>
          <a:blip r:embed="rId2"/>
          <a:stretch>
            <a:fillRect/>
          </a:stretch>
        </p:blipFill>
        <p:spPr>
          <a:xfrm>
            <a:off x="685800" y="3429000"/>
            <a:ext cx="7772400" cy="3251844"/>
          </a:xfrm>
          <a:prstGeom prst="rect">
            <a:avLst/>
          </a:prstGeom>
        </p:spPr>
      </p:pic>
      <p:pic>
        <p:nvPicPr>
          <p:cNvPr id="7" name="Picture 6">
            <a:extLst>
              <a:ext uri="{FF2B5EF4-FFF2-40B4-BE49-F238E27FC236}">
                <a16:creationId xmlns:a16="http://schemas.microsoft.com/office/drawing/2014/main" id="{0A003511-8268-F4CC-1F30-8481FB4F1126}"/>
              </a:ext>
            </a:extLst>
          </p:cNvPr>
          <p:cNvPicPr>
            <a:picLocks noChangeAspect="1"/>
          </p:cNvPicPr>
          <p:nvPr/>
        </p:nvPicPr>
        <p:blipFill>
          <a:blip r:embed="rId3"/>
          <a:stretch>
            <a:fillRect/>
          </a:stretch>
        </p:blipFill>
        <p:spPr>
          <a:xfrm>
            <a:off x="4155102" y="1716680"/>
            <a:ext cx="2451100" cy="1549400"/>
          </a:xfrm>
          <a:prstGeom prst="rect">
            <a:avLst/>
          </a:prstGeom>
        </p:spPr>
      </p:pic>
      <p:grpSp>
        <p:nvGrpSpPr>
          <p:cNvPr id="21" name="Group 20">
            <a:extLst>
              <a:ext uri="{FF2B5EF4-FFF2-40B4-BE49-F238E27FC236}">
                <a16:creationId xmlns:a16="http://schemas.microsoft.com/office/drawing/2014/main" id="{A2446793-ED20-496F-F757-9E6A03863E3B}"/>
              </a:ext>
            </a:extLst>
          </p:cNvPr>
          <p:cNvGrpSpPr/>
          <p:nvPr/>
        </p:nvGrpSpPr>
        <p:grpSpPr>
          <a:xfrm>
            <a:off x="1524000" y="1818132"/>
            <a:ext cx="2631102" cy="652151"/>
            <a:chOff x="1524000" y="1818132"/>
            <a:chExt cx="2631102" cy="652151"/>
          </a:xfrm>
        </p:grpSpPr>
        <p:sp>
          <p:nvSpPr>
            <p:cNvPr id="9" name="Text Box 12">
              <a:extLst>
                <a:ext uri="{FF2B5EF4-FFF2-40B4-BE49-F238E27FC236}">
                  <a16:creationId xmlns:a16="http://schemas.microsoft.com/office/drawing/2014/main" id="{AE645C0F-5849-87A7-38C7-8DDF273DABEE}"/>
                </a:ext>
              </a:extLst>
            </p:cNvPr>
            <p:cNvSpPr txBox="1">
              <a:spLocks noChangeArrowheads="1"/>
            </p:cNvSpPr>
            <p:nvPr/>
          </p:nvSpPr>
          <p:spPr bwMode="auto">
            <a:xfrm>
              <a:off x="1524000" y="1818132"/>
              <a:ext cx="2067495"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Temperature Range</a:t>
              </a:r>
            </a:p>
            <a:p>
              <a:pPr algn="l"/>
              <a:r>
                <a:rPr lang="en-US" sz="1200" i="1" dirty="0"/>
                <a:t>(low &amp; high set points)</a:t>
              </a:r>
            </a:p>
          </p:txBody>
        </p:sp>
        <p:sp>
          <p:nvSpPr>
            <p:cNvPr id="14" name="Line 13">
              <a:extLst>
                <a:ext uri="{FF2B5EF4-FFF2-40B4-BE49-F238E27FC236}">
                  <a16:creationId xmlns:a16="http://schemas.microsoft.com/office/drawing/2014/main" id="{2BF14FC6-162F-0933-68C2-26D4AB75A20D}"/>
                </a:ext>
              </a:extLst>
            </p:cNvPr>
            <p:cNvSpPr>
              <a:spLocks noChangeShapeType="1"/>
            </p:cNvSpPr>
            <p:nvPr/>
          </p:nvSpPr>
          <p:spPr bwMode="auto">
            <a:xfrm flipH="1" flipV="1">
              <a:off x="3603218" y="2083420"/>
              <a:ext cx="551884" cy="5017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5" name="Line 13">
              <a:extLst>
                <a:ext uri="{FF2B5EF4-FFF2-40B4-BE49-F238E27FC236}">
                  <a16:creationId xmlns:a16="http://schemas.microsoft.com/office/drawing/2014/main" id="{C9315ABF-E05A-9A0C-BC8D-C3052648D7C3}"/>
                </a:ext>
              </a:extLst>
            </p:cNvPr>
            <p:cNvSpPr>
              <a:spLocks noChangeShapeType="1"/>
            </p:cNvSpPr>
            <p:nvPr/>
          </p:nvSpPr>
          <p:spPr bwMode="auto">
            <a:xfrm flipH="1" flipV="1">
              <a:off x="3621702" y="2133599"/>
              <a:ext cx="466442" cy="336684"/>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2" name="Group 21">
            <a:extLst>
              <a:ext uri="{FF2B5EF4-FFF2-40B4-BE49-F238E27FC236}">
                <a16:creationId xmlns:a16="http://schemas.microsoft.com/office/drawing/2014/main" id="{F6589B0C-1900-5E9F-1DAF-66F8D3409371}"/>
              </a:ext>
            </a:extLst>
          </p:cNvPr>
          <p:cNvGrpSpPr/>
          <p:nvPr/>
        </p:nvGrpSpPr>
        <p:grpSpPr>
          <a:xfrm>
            <a:off x="2173902" y="2478782"/>
            <a:ext cx="1981199" cy="328036"/>
            <a:chOff x="2173902" y="2478782"/>
            <a:chExt cx="1981199" cy="328036"/>
          </a:xfrm>
        </p:grpSpPr>
        <p:sp>
          <p:nvSpPr>
            <p:cNvPr id="10" name="Text Box 12">
              <a:extLst>
                <a:ext uri="{FF2B5EF4-FFF2-40B4-BE49-F238E27FC236}">
                  <a16:creationId xmlns:a16="http://schemas.microsoft.com/office/drawing/2014/main" id="{BB702B9E-ADBA-7B55-66E1-384DC1588F50}"/>
                </a:ext>
              </a:extLst>
            </p:cNvPr>
            <p:cNvSpPr txBox="1">
              <a:spLocks noChangeArrowheads="1"/>
            </p:cNvSpPr>
            <p:nvPr/>
          </p:nvSpPr>
          <p:spPr bwMode="auto">
            <a:xfrm>
              <a:off x="2173902" y="2478782"/>
              <a:ext cx="14175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Subsystem Mode</a:t>
              </a:r>
              <a:endParaRPr lang="en-US" sz="1200" i="1" dirty="0"/>
            </a:p>
          </p:txBody>
        </p:sp>
        <p:sp>
          <p:nvSpPr>
            <p:cNvPr id="16" name="Line 13">
              <a:extLst>
                <a:ext uri="{FF2B5EF4-FFF2-40B4-BE49-F238E27FC236}">
                  <a16:creationId xmlns:a16="http://schemas.microsoft.com/office/drawing/2014/main" id="{FE4BB84B-097E-0D05-67F9-914976AA41EA}"/>
                </a:ext>
              </a:extLst>
            </p:cNvPr>
            <p:cNvSpPr>
              <a:spLocks noChangeShapeType="1"/>
            </p:cNvSpPr>
            <p:nvPr/>
          </p:nvSpPr>
          <p:spPr bwMode="auto">
            <a:xfrm flipH="1" flipV="1">
              <a:off x="3639287" y="2599089"/>
              <a:ext cx="515814" cy="20772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3" name="Group 22">
            <a:extLst>
              <a:ext uri="{FF2B5EF4-FFF2-40B4-BE49-F238E27FC236}">
                <a16:creationId xmlns:a16="http://schemas.microsoft.com/office/drawing/2014/main" id="{958CD1AA-8758-8179-DADB-E5F3CB1F00A5}"/>
              </a:ext>
            </a:extLst>
          </p:cNvPr>
          <p:cNvGrpSpPr/>
          <p:nvPr/>
        </p:nvGrpSpPr>
        <p:grpSpPr>
          <a:xfrm>
            <a:off x="1945302" y="2966719"/>
            <a:ext cx="2209798" cy="276999"/>
            <a:chOff x="1945302" y="2966719"/>
            <a:chExt cx="2209798" cy="276999"/>
          </a:xfrm>
        </p:grpSpPr>
        <p:sp>
          <p:nvSpPr>
            <p:cNvPr id="11" name="Text Box 12">
              <a:extLst>
                <a:ext uri="{FF2B5EF4-FFF2-40B4-BE49-F238E27FC236}">
                  <a16:creationId xmlns:a16="http://schemas.microsoft.com/office/drawing/2014/main" id="{137EAB32-A7E7-20E4-08C4-39406E388779}"/>
                </a:ext>
              </a:extLst>
            </p:cNvPr>
            <p:cNvSpPr txBox="1">
              <a:spLocks noChangeArrowheads="1"/>
            </p:cNvSpPr>
            <p:nvPr/>
          </p:nvSpPr>
          <p:spPr bwMode="auto">
            <a:xfrm>
              <a:off x="1945302" y="2966719"/>
              <a:ext cx="1646192"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Current Temperature</a:t>
              </a:r>
              <a:endParaRPr lang="en-US" sz="1200" i="1" dirty="0"/>
            </a:p>
          </p:txBody>
        </p:sp>
        <p:sp>
          <p:nvSpPr>
            <p:cNvPr id="17" name="Line 13">
              <a:extLst>
                <a:ext uri="{FF2B5EF4-FFF2-40B4-BE49-F238E27FC236}">
                  <a16:creationId xmlns:a16="http://schemas.microsoft.com/office/drawing/2014/main" id="{7EF23B0D-20C3-7450-54BC-24F848227BC4}"/>
                </a:ext>
              </a:extLst>
            </p:cNvPr>
            <p:cNvSpPr>
              <a:spLocks noChangeShapeType="1"/>
            </p:cNvSpPr>
            <p:nvPr/>
          </p:nvSpPr>
          <p:spPr bwMode="auto">
            <a:xfrm flipH="1">
              <a:off x="3627563" y="3092316"/>
              <a:ext cx="527537" cy="1810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20" name="Group 19">
            <a:extLst>
              <a:ext uri="{FF2B5EF4-FFF2-40B4-BE49-F238E27FC236}">
                <a16:creationId xmlns:a16="http://schemas.microsoft.com/office/drawing/2014/main" id="{8DC2261A-E7B5-C8F4-97B3-2A849E248718}"/>
              </a:ext>
            </a:extLst>
          </p:cNvPr>
          <p:cNvGrpSpPr/>
          <p:nvPr/>
        </p:nvGrpSpPr>
        <p:grpSpPr>
          <a:xfrm>
            <a:off x="6673159" y="2319634"/>
            <a:ext cx="2157287" cy="461665"/>
            <a:chOff x="6673159" y="2319634"/>
            <a:chExt cx="2157287" cy="461665"/>
          </a:xfrm>
        </p:grpSpPr>
        <p:sp>
          <p:nvSpPr>
            <p:cNvPr id="18" name="Text Box 12">
              <a:extLst>
                <a:ext uri="{FF2B5EF4-FFF2-40B4-BE49-F238E27FC236}">
                  <a16:creationId xmlns:a16="http://schemas.microsoft.com/office/drawing/2014/main" id="{2B5B1314-177B-50B4-4F2B-C81F09689CA0}"/>
                </a:ext>
              </a:extLst>
            </p:cNvPr>
            <p:cNvSpPr txBox="1">
              <a:spLocks noChangeArrowheads="1"/>
            </p:cNvSpPr>
            <p:nvPr/>
          </p:nvSpPr>
          <p:spPr bwMode="auto">
            <a:xfrm>
              <a:off x="7556500" y="2319634"/>
              <a:ext cx="127394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Desired On/Off state for heater</a:t>
              </a:r>
              <a:endParaRPr lang="en-US" sz="1200" i="1" dirty="0"/>
            </a:p>
          </p:txBody>
        </p:sp>
        <p:sp>
          <p:nvSpPr>
            <p:cNvPr id="19" name="Line 13">
              <a:extLst>
                <a:ext uri="{FF2B5EF4-FFF2-40B4-BE49-F238E27FC236}">
                  <a16:creationId xmlns:a16="http://schemas.microsoft.com/office/drawing/2014/main" id="{0ACF5F71-3A02-430B-F65D-5C9162AC825C}"/>
                </a:ext>
              </a:extLst>
            </p:cNvPr>
            <p:cNvSpPr>
              <a:spLocks noChangeShapeType="1"/>
            </p:cNvSpPr>
            <p:nvPr/>
          </p:nvSpPr>
          <p:spPr bwMode="auto">
            <a:xfrm flipH="1" flipV="1">
              <a:off x="6673159" y="2509809"/>
              <a:ext cx="883340" cy="2074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4" name="Slide Number Placeholder 3">
            <a:extLst>
              <a:ext uri="{FF2B5EF4-FFF2-40B4-BE49-F238E27FC236}">
                <a16:creationId xmlns:a16="http://schemas.microsoft.com/office/drawing/2014/main" id="{04BA0990-83C5-0C07-3188-7871FC4474F8}"/>
              </a:ext>
            </a:extLst>
          </p:cNvPr>
          <p:cNvSpPr>
            <a:spLocks noGrp="1"/>
          </p:cNvSpPr>
          <p:nvPr>
            <p:ph type="sldNum" sz="quarter" idx="11"/>
          </p:nvPr>
        </p:nvSpPr>
        <p:spPr/>
        <p:txBody>
          <a:bodyPr/>
          <a:lstStyle/>
          <a:p>
            <a:pPr>
              <a:defRPr/>
            </a:pPr>
            <a:fld id="{6E0AA622-F4CE-604D-A669-CD3D12FC535C}" type="slidenum">
              <a:rPr lang="en-US" smtClean="0"/>
              <a:pPr>
                <a:defRPr/>
              </a:pPr>
              <a:t>11</a:t>
            </a:fld>
            <a:endParaRPr lang="en-US"/>
          </a:p>
        </p:txBody>
      </p:sp>
    </p:spTree>
    <p:extLst>
      <p:ext uri="{BB962C8B-B14F-4D97-AF65-F5344CB8AC3E}">
        <p14:creationId xmlns:p14="http://schemas.microsoft.com/office/powerpoint/2010/main" val="38746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FABB-5CF3-66BE-4E5C-DB2B9B389BAE}"/>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A33B6AD4-146A-8C51-2DE4-6439596360CD}"/>
              </a:ext>
            </a:extLst>
          </p:cNvPr>
          <p:cNvSpPr>
            <a:spLocks noGrp="1"/>
          </p:cNvSpPr>
          <p:nvPr>
            <p:ph type="sldNum" sz="quarter" idx="11"/>
          </p:nvPr>
        </p:nvSpPr>
        <p:spPr/>
        <p:txBody>
          <a:bodyPr/>
          <a:lstStyle/>
          <a:p>
            <a:pPr>
              <a:defRPr/>
            </a:pPr>
            <a:fld id="{6E0AA622-F4CE-604D-A669-CD3D12FC535C}" type="slidenum">
              <a:rPr lang="en-US" smtClean="0"/>
              <a:pPr>
                <a:defRPr/>
              </a:pPr>
              <a:t>12</a:t>
            </a:fld>
            <a:endParaRPr lang="en-US"/>
          </a:p>
        </p:txBody>
      </p:sp>
      <p:pic>
        <p:nvPicPr>
          <p:cNvPr id="4" name="Picture 3">
            <a:extLst>
              <a:ext uri="{FF2B5EF4-FFF2-40B4-BE49-F238E27FC236}">
                <a16:creationId xmlns:a16="http://schemas.microsoft.com/office/drawing/2014/main" id="{7047990E-9FB9-72D0-C459-A09B483427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078533"/>
            <a:ext cx="5257800" cy="4515008"/>
          </a:xfrm>
          <a:prstGeom prst="rect">
            <a:avLst/>
          </a:prstGeom>
        </p:spPr>
      </p:pic>
      <p:sp>
        <p:nvSpPr>
          <p:cNvPr id="5" name="Text Box 4">
            <a:extLst>
              <a:ext uri="{FF2B5EF4-FFF2-40B4-BE49-F238E27FC236}">
                <a16:creationId xmlns:a16="http://schemas.microsoft.com/office/drawing/2014/main" id="{A652F7BA-4E92-E816-821C-6FAE4C38AB57}"/>
              </a:ext>
            </a:extLst>
          </p:cNvPr>
          <p:cNvSpPr txBox="1">
            <a:spLocks noChangeArrowheads="1"/>
          </p:cNvSpPr>
          <p:nvPr/>
        </p:nvSpPr>
        <p:spPr bwMode="auto">
          <a:xfrm>
            <a:off x="594209" y="1198602"/>
            <a:ext cx="8244991"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err="1"/>
              <a:t>Isolette</a:t>
            </a:r>
            <a:r>
              <a:rPr lang="en-US" sz="1800" dirty="0"/>
              <a:t> AADL model in Eclipse-based OSATE (AADL open source IDE)</a:t>
            </a:r>
          </a:p>
        </p:txBody>
      </p:sp>
    </p:spTree>
    <p:extLst>
      <p:ext uri="{BB962C8B-B14F-4D97-AF65-F5344CB8AC3E}">
        <p14:creationId xmlns:p14="http://schemas.microsoft.com/office/powerpoint/2010/main" val="101158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4" name="Slide Number Placeholder 3">
            <a:extLst>
              <a:ext uri="{FF2B5EF4-FFF2-40B4-BE49-F238E27FC236}">
                <a16:creationId xmlns:a16="http://schemas.microsoft.com/office/drawing/2014/main" id="{2DB6C610-BE90-784D-BFC3-1A91DA6A74FA}"/>
              </a:ext>
            </a:extLst>
          </p:cNvPr>
          <p:cNvSpPr>
            <a:spLocks noGrp="1"/>
          </p:cNvSpPr>
          <p:nvPr>
            <p:ph type="sldNum" sz="quarter" idx="11"/>
          </p:nvPr>
        </p:nvSpPr>
        <p:spPr/>
        <p:txBody>
          <a:bodyPr/>
          <a:lstStyle/>
          <a:p>
            <a:pPr>
              <a:defRPr/>
            </a:pPr>
            <a:fld id="{6E0AA622-F4CE-604D-A669-CD3D12FC535C}" type="slidenum">
              <a:rPr lang="en-US" smtClean="0"/>
              <a:pPr>
                <a:defRPr/>
              </a:pPr>
              <a:t>13</a:t>
            </a:fld>
            <a:endParaRPr lang="en-US"/>
          </a:p>
        </p:txBody>
      </p:sp>
    </p:spTree>
    <p:extLst>
      <p:ext uri="{BB962C8B-B14F-4D97-AF65-F5344CB8AC3E}">
        <p14:creationId xmlns:p14="http://schemas.microsoft.com/office/powerpoint/2010/main" val="17719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838200" y="1600200"/>
            <a:ext cx="7604606" cy="1752599"/>
          </a:xfrm>
          <a:prstGeom prst="rect">
            <a:avLst/>
          </a:prstGeom>
        </p:spPr>
      </p:pic>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HAMR Code Generation</a:t>
            </a:r>
          </a:p>
        </p:txBody>
      </p:sp>
      <p:grpSp>
        <p:nvGrpSpPr>
          <p:cNvPr id="113" name="Group 112">
            <a:extLst>
              <a:ext uri="{FF2B5EF4-FFF2-40B4-BE49-F238E27FC236}">
                <a16:creationId xmlns:a16="http://schemas.microsoft.com/office/drawing/2014/main" id="{9AC60727-A70F-0443-949D-D79FCF835EB1}"/>
              </a:ext>
            </a:extLst>
          </p:cNvPr>
          <p:cNvGrpSpPr/>
          <p:nvPr/>
        </p:nvGrpSpPr>
        <p:grpSpPr>
          <a:xfrm>
            <a:off x="1295400" y="2133600"/>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1661006" y="2286000"/>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556606" y="2286000"/>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376006" y="2286000"/>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6" name="Group 115">
            <a:extLst>
              <a:ext uri="{FF2B5EF4-FFF2-40B4-BE49-F238E27FC236}">
                <a16:creationId xmlns:a16="http://schemas.microsoft.com/office/drawing/2014/main" id="{1ABFF788-E0F5-DC40-8435-65AD0190B262}"/>
              </a:ext>
            </a:extLst>
          </p:cNvPr>
          <p:cNvGrpSpPr/>
          <p:nvPr/>
        </p:nvGrpSpPr>
        <p:grpSpPr>
          <a:xfrm>
            <a:off x="3108806" y="2438400"/>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grpSp>
        <p:nvGrpSpPr>
          <p:cNvPr id="67" name="Group 66">
            <a:extLst>
              <a:ext uri="{FF2B5EF4-FFF2-40B4-BE49-F238E27FC236}">
                <a16:creationId xmlns:a16="http://schemas.microsoft.com/office/drawing/2014/main" id="{BBF37D60-B530-AE4C-AAE0-87EFB9098AB6}"/>
              </a:ext>
            </a:extLst>
          </p:cNvPr>
          <p:cNvGrpSpPr/>
          <p:nvPr/>
        </p:nvGrpSpPr>
        <p:grpSpPr>
          <a:xfrm>
            <a:off x="21771" y="2355950"/>
            <a:ext cx="1340598" cy="4273450"/>
            <a:chOff x="199446" y="2584550"/>
            <a:chExt cx="1340598" cy="4273450"/>
          </a:xfrm>
        </p:grpSpPr>
        <p:sp>
          <p:nvSpPr>
            <p:cNvPr id="68" name="Down Arrow 67">
              <a:extLst>
                <a:ext uri="{FF2B5EF4-FFF2-40B4-BE49-F238E27FC236}">
                  <a16:creationId xmlns:a16="http://schemas.microsoft.com/office/drawing/2014/main" id="{FCB036D6-61D1-CA4B-A518-8D7C910D7728}"/>
                </a:ext>
              </a:extLst>
            </p:cNvPr>
            <p:cNvSpPr/>
            <p:nvPr/>
          </p:nvSpPr>
          <p:spPr bwMode="auto">
            <a:xfrm>
              <a:off x="434340" y="2651760"/>
              <a:ext cx="354330" cy="3001211"/>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9" name="Down Arrow 68">
              <a:extLst>
                <a:ext uri="{FF2B5EF4-FFF2-40B4-BE49-F238E27FC236}">
                  <a16:creationId xmlns:a16="http://schemas.microsoft.com/office/drawing/2014/main" id="{7F8EF117-735F-E44F-B1BF-E9EFE9906753}"/>
                </a:ext>
              </a:extLst>
            </p:cNvPr>
            <p:cNvSpPr/>
            <p:nvPr/>
          </p:nvSpPr>
          <p:spPr bwMode="auto">
            <a:xfrm rot="5400000">
              <a:off x="723900" y="2392680"/>
              <a:ext cx="295809" cy="67955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70" name="Group 69">
              <a:extLst>
                <a:ext uri="{FF2B5EF4-FFF2-40B4-BE49-F238E27FC236}">
                  <a16:creationId xmlns:a16="http://schemas.microsoft.com/office/drawing/2014/main" id="{EAF0CBBE-F564-054E-BA11-9936FD9A32ED}"/>
                </a:ext>
              </a:extLst>
            </p:cNvPr>
            <p:cNvGrpSpPr/>
            <p:nvPr/>
          </p:nvGrpSpPr>
          <p:grpSpPr>
            <a:xfrm>
              <a:off x="199446" y="5641658"/>
              <a:ext cx="1340598" cy="1216342"/>
              <a:chOff x="199446" y="5641658"/>
              <a:chExt cx="1340598" cy="1216342"/>
            </a:xfrm>
          </p:grpSpPr>
          <p:grpSp>
            <p:nvGrpSpPr>
              <p:cNvPr id="71" name="Group 70">
                <a:extLst>
                  <a:ext uri="{FF2B5EF4-FFF2-40B4-BE49-F238E27FC236}">
                    <a16:creationId xmlns:a16="http://schemas.microsoft.com/office/drawing/2014/main" id="{969BAB6A-6625-5046-B4C9-35E739B8F84E}"/>
                  </a:ext>
                </a:extLst>
              </p:cNvPr>
              <p:cNvGrpSpPr/>
              <p:nvPr/>
            </p:nvGrpSpPr>
            <p:grpSpPr>
              <a:xfrm>
                <a:off x="274320" y="5641658"/>
                <a:ext cx="742950" cy="816894"/>
                <a:chOff x="274320" y="5641658"/>
                <a:chExt cx="742950" cy="816894"/>
              </a:xfrm>
            </p:grpSpPr>
            <p:sp>
              <p:nvSpPr>
                <p:cNvPr id="73" name="Rectangle 26">
                  <a:extLst>
                    <a:ext uri="{FF2B5EF4-FFF2-40B4-BE49-F238E27FC236}">
                      <a16:creationId xmlns:a16="http://schemas.microsoft.com/office/drawing/2014/main" id="{C3507F0D-62B4-D44D-8A71-0E552C6B0854}"/>
                    </a:ext>
                  </a:extLst>
                </p:cNvPr>
                <p:cNvSpPr>
                  <a:spLocks noChangeArrowheads="1"/>
                </p:cNvSpPr>
                <p:nvPr/>
              </p:nvSpPr>
              <p:spPr bwMode="auto">
                <a:xfrm>
                  <a:off x="274320" y="5641658"/>
                  <a:ext cx="742950" cy="816894"/>
                </a:xfrm>
                <a:prstGeom prst="rect">
                  <a:avLst/>
                </a:prstGeom>
                <a:solidFill>
                  <a:srgbClr val="86DFF0"/>
                </a:solidFill>
                <a:ln w="12700" cap="sq">
                  <a:solidFill>
                    <a:schemeClr val="tx1"/>
                  </a:solidFill>
                  <a:miter lim="800000"/>
                  <a:headEnd type="none" w="sm" len="sm"/>
                  <a:tailEnd type="none" w="sm" len="sm"/>
                </a:ln>
                <a:effectLst/>
              </p:spPr>
              <p:txBody>
                <a:bodyPr wrap="none" anchor="ctr"/>
                <a:lstStyle/>
                <a:p>
                  <a:pPr algn="ctr"/>
                  <a:endParaRPr lang="en-US" altLang="en-US" sz="1800">
                    <a:solidFill>
                      <a:schemeClr val="accent1"/>
                    </a:solidFill>
                    <a:latin typeface="Microsoft Sans Serif" panose="020B0604020202020204" pitchFamily="34" charset="0"/>
                  </a:endParaRPr>
                </a:p>
              </p:txBody>
            </p:sp>
            <p:grpSp>
              <p:nvGrpSpPr>
                <p:cNvPr id="74" name="Group 27">
                  <a:extLst>
                    <a:ext uri="{FF2B5EF4-FFF2-40B4-BE49-F238E27FC236}">
                      <a16:creationId xmlns:a16="http://schemas.microsoft.com/office/drawing/2014/main" id="{E95E0FE9-30B3-AF45-B46D-F68B946D5B61}"/>
                    </a:ext>
                  </a:extLst>
                </p:cNvPr>
                <p:cNvGrpSpPr>
                  <a:grpSpLocks/>
                </p:cNvGrpSpPr>
                <p:nvPr/>
              </p:nvGrpSpPr>
              <p:grpSpPr bwMode="auto">
                <a:xfrm>
                  <a:off x="377508" y="5781358"/>
                  <a:ext cx="336550" cy="376238"/>
                  <a:chOff x="1328" y="2426"/>
                  <a:chExt cx="212" cy="237"/>
                </a:xfrm>
              </p:grpSpPr>
              <p:sp>
                <p:nvSpPr>
                  <p:cNvPr id="90" name="Rectangle 28">
                    <a:extLst>
                      <a:ext uri="{FF2B5EF4-FFF2-40B4-BE49-F238E27FC236}">
                        <a16:creationId xmlns:a16="http://schemas.microsoft.com/office/drawing/2014/main" id="{D3BD3911-C1A1-664E-B282-E3374B4CAB5B}"/>
                      </a:ext>
                    </a:extLst>
                  </p:cNvPr>
                  <p:cNvSpPr>
                    <a:spLocks noChangeArrowheads="1"/>
                  </p:cNvSpPr>
                  <p:nvPr/>
                </p:nvSpPr>
                <p:spPr bwMode="auto">
                  <a:xfrm>
                    <a:off x="1328" y="2426"/>
                    <a:ext cx="212"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1" name="Group 29">
                    <a:extLst>
                      <a:ext uri="{FF2B5EF4-FFF2-40B4-BE49-F238E27FC236}">
                        <a16:creationId xmlns:a16="http://schemas.microsoft.com/office/drawing/2014/main" id="{A10BB109-3056-ED4F-84C9-7BFBB4ED4046}"/>
                      </a:ext>
                    </a:extLst>
                  </p:cNvPr>
                  <p:cNvGrpSpPr>
                    <a:grpSpLocks/>
                  </p:cNvGrpSpPr>
                  <p:nvPr/>
                </p:nvGrpSpPr>
                <p:grpSpPr bwMode="auto">
                  <a:xfrm>
                    <a:off x="1356" y="2464"/>
                    <a:ext cx="165" cy="138"/>
                    <a:chOff x="1248" y="1248"/>
                    <a:chExt cx="144" cy="144"/>
                  </a:xfrm>
                </p:grpSpPr>
                <p:sp>
                  <p:nvSpPr>
                    <p:cNvPr id="92" name="Line 30">
                      <a:extLst>
                        <a:ext uri="{FF2B5EF4-FFF2-40B4-BE49-F238E27FC236}">
                          <a16:creationId xmlns:a16="http://schemas.microsoft.com/office/drawing/2014/main" id="{70B495CE-1AF8-C043-AABF-BEFC970655EE}"/>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3" name="Line 31">
                      <a:extLst>
                        <a:ext uri="{FF2B5EF4-FFF2-40B4-BE49-F238E27FC236}">
                          <a16:creationId xmlns:a16="http://schemas.microsoft.com/office/drawing/2014/main" id="{AAB0FDCA-6BBE-E846-9CF3-5A529E4D1BC8}"/>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4" name="Line 32">
                      <a:extLst>
                        <a:ext uri="{FF2B5EF4-FFF2-40B4-BE49-F238E27FC236}">
                          <a16:creationId xmlns:a16="http://schemas.microsoft.com/office/drawing/2014/main" id="{5D0F809C-D2E5-4546-8C4A-915F4376B9F8}"/>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5" name="Line 33">
                      <a:extLst>
                        <a:ext uri="{FF2B5EF4-FFF2-40B4-BE49-F238E27FC236}">
                          <a16:creationId xmlns:a16="http://schemas.microsoft.com/office/drawing/2014/main" id="{37E99B22-08C8-1F42-B604-0548BD341B94}"/>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5" name="Group 34">
                  <a:extLst>
                    <a:ext uri="{FF2B5EF4-FFF2-40B4-BE49-F238E27FC236}">
                      <a16:creationId xmlns:a16="http://schemas.microsoft.com/office/drawing/2014/main" id="{07AC029C-E55F-674C-A4EF-38E263F06E17}"/>
                    </a:ext>
                  </a:extLst>
                </p:cNvPr>
                <p:cNvGrpSpPr>
                  <a:grpSpLocks/>
                </p:cNvGrpSpPr>
                <p:nvPr/>
              </p:nvGrpSpPr>
              <p:grpSpPr bwMode="auto">
                <a:xfrm>
                  <a:off x="477521" y="5902008"/>
                  <a:ext cx="334963" cy="376238"/>
                  <a:chOff x="1439" y="2518"/>
                  <a:chExt cx="211" cy="237"/>
                </a:xfrm>
              </p:grpSpPr>
              <p:sp>
                <p:nvSpPr>
                  <p:cNvPr id="84" name="Rectangle 35">
                    <a:extLst>
                      <a:ext uri="{FF2B5EF4-FFF2-40B4-BE49-F238E27FC236}">
                        <a16:creationId xmlns:a16="http://schemas.microsoft.com/office/drawing/2014/main" id="{480156A4-806B-8E4A-ACC5-7DCDB4FC8031}"/>
                      </a:ext>
                    </a:extLst>
                  </p:cNvPr>
                  <p:cNvSpPr>
                    <a:spLocks noChangeArrowheads="1"/>
                  </p:cNvSpPr>
                  <p:nvPr/>
                </p:nvSpPr>
                <p:spPr bwMode="auto">
                  <a:xfrm>
                    <a:off x="1439" y="2518"/>
                    <a:ext cx="211" cy="237"/>
                  </a:xfrm>
                  <a:prstGeom prst="rect">
                    <a:avLst/>
                  </a:prstGeom>
                  <a:solidFill>
                    <a:srgbClr val="00B0F0"/>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5" name="Group 36">
                    <a:extLst>
                      <a:ext uri="{FF2B5EF4-FFF2-40B4-BE49-F238E27FC236}">
                        <a16:creationId xmlns:a16="http://schemas.microsoft.com/office/drawing/2014/main" id="{FFD54926-DB05-4E47-981F-D0973F182144}"/>
                      </a:ext>
                    </a:extLst>
                  </p:cNvPr>
                  <p:cNvGrpSpPr>
                    <a:grpSpLocks/>
                  </p:cNvGrpSpPr>
                  <p:nvPr/>
                </p:nvGrpSpPr>
                <p:grpSpPr bwMode="auto">
                  <a:xfrm>
                    <a:off x="1466" y="2556"/>
                    <a:ext cx="165" cy="137"/>
                    <a:chOff x="1248" y="1248"/>
                    <a:chExt cx="144" cy="144"/>
                  </a:xfrm>
                </p:grpSpPr>
                <p:sp>
                  <p:nvSpPr>
                    <p:cNvPr id="86" name="Line 37">
                      <a:extLst>
                        <a:ext uri="{FF2B5EF4-FFF2-40B4-BE49-F238E27FC236}">
                          <a16:creationId xmlns:a16="http://schemas.microsoft.com/office/drawing/2014/main" id="{689A239A-7111-EE49-BDB1-64AF6621E826}"/>
                        </a:ext>
                      </a:extLst>
                    </p:cNvPr>
                    <p:cNvSpPr>
                      <a:spLocks noChangeShapeType="1"/>
                    </p:cNvSpPr>
                    <p:nvPr/>
                  </p:nvSpPr>
                  <p:spPr bwMode="auto">
                    <a:xfrm>
                      <a:off x="1248" y="1248"/>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7" name="Line 38">
                      <a:extLst>
                        <a:ext uri="{FF2B5EF4-FFF2-40B4-BE49-F238E27FC236}">
                          <a16:creationId xmlns:a16="http://schemas.microsoft.com/office/drawing/2014/main" id="{1012640D-F856-6141-B7B0-A1A6328D71FC}"/>
                        </a:ext>
                      </a:extLst>
                    </p:cNvPr>
                    <p:cNvSpPr>
                      <a:spLocks noChangeShapeType="1"/>
                    </p:cNvSpPr>
                    <p:nvPr/>
                  </p:nvSpPr>
                  <p:spPr bwMode="auto">
                    <a:xfrm>
                      <a:off x="1248" y="1296"/>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Line 39">
                      <a:extLst>
                        <a:ext uri="{FF2B5EF4-FFF2-40B4-BE49-F238E27FC236}">
                          <a16:creationId xmlns:a16="http://schemas.microsoft.com/office/drawing/2014/main" id="{452C879D-50F3-604A-970F-A1EC0C90A62A}"/>
                        </a:ext>
                      </a:extLst>
                    </p:cNvPr>
                    <p:cNvSpPr>
                      <a:spLocks noChangeShapeType="1"/>
                    </p:cNvSpPr>
                    <p:nvPr/>
                  </p:nvSpPr>
                  <p:spPr bwMode="auto">
                    <a:xfrm>
                      <a:off x="1248" y="1344"/>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Line 40">
                      <a:extLst>
                        <a:ext uri="{FF2B5EF4-FFF2-40B4-BE49-F238E27FC236}">
                          <a16:creationId xmlns:a16="http://schemas.microsoft.com/office/drawing/2014/main" id="{3196C5A4-C18C-FD48-A5EA-569A9C09DD3F}"/>
                        </a:ext>
                      </a:extLst>
                    </p:cNvPr>
                    <p:cNvSpPr>
                      <a:spLocks noChangeShapeType="1"/>
                    </p:cNvSpPr>
                    <p:nvPr/>
                  </p:nvSpPr>
                  <p:spPr bwMode="auto">
                    <a:xfrm>
                      <a:off x="1248" y="1392"/>
                      <a:ext cx="144" cy="0"/>
                    </a:xfrm>
                    <a:prstGeom prst="line">
                      <a:avLst/>
                    </a:prstGeom>
                    <a:noFill/>
                    <a:ln w="9525">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76" name="Group 55">
                  <a:extLst>
                    <a:ext uri="{FF2B5EF4-FFF2-40B4-BE49-F238E27FC236}">
                      <a16:creationId xmlns:a16="http://schemas.microsoft.com/office/drawing/2014/main" id="{C352328C-44FC-A944-8661-EAE9DD95CC86}"/>
                    </a:ext>
                  </a:extLst>
                </p:cNvPr>
                <p:cNvGrpSpPr>
                  <a:grpSpLocks/>
                </p:cNvGrpSpPr>
                <p:nvPr/>
              </p:nvGrpSpPr>
              <p:grpSpPr bwMode="auto">
                <a:xfrm>
                  <a:off x="575946" y="6008371"/>
                  <a:ext cx="334963" cy="376238"/>
                  <a:chOff x="1549" y="2609"/>
                  <a:chExt cx="211" cy="237"/>
                </a:xfrm>
                <a:solidFill>
                  <a:srgbClr val="00B0F0"/>
                </a:solidFill>
              </p:grpSpPr>
              <p:sp>
                <p:nvSpPr>
                  <p:cNvPr id="77" name="Rectangle 56">
                    <a:extLst>
                      <a:ext uri="{FF2B5EF4-FFF2-40B4-BE49-F238E27FC236}">
                        <a16:creationId xmlns:a16="http://schemas.microsoft.com/office/drawing/2014/main" id="{E17D7887-64CE-9444-8630-5FA26EF7B5D3}"/>
                      </a:ext>
                    </a:extLst>
                  </p:cNvPr>
                  <p:cNvSpPr>
                    <a:spLocks noChangeArrowheads="1"/>
                  </p:cNvSpPr>
                  <p:nvPr/>
                </p:nvSpPr>
                <p:spPr bwMode="auto">
                  <a:xfrm>
                    <a:off x="1549" y="2609"/>
                    <a:ext cx="211" cy="237"/>
                  </a:xfrm>
                  <a:prstGeom prst="rect">
                    <a:avLst/>
                  </a:prstGeom>
                  <a:grp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 name="Group 57">
                    <a:extLst>
                      <a:ext uri="{FF2B5EF4-FFF2-40B4-BE49-F238E27FC236}">
                        <a16:creationId xmlns:a16="http://schemas.microsoft.com/office/drawing/2014/main" id="{3D780FAF-5447-9C47-96AA-BD24602D01B4}"/>
                      </a:ext>
                    </a:extLst>
                  </p:cNvPr>
                  <p:cNvGrpSpPr>
                    <a:grpSpLocks/>
                  </p:cNvGrpSpPr>
                  <p:nvPr/>
                </p:nvGrpSpPr>
                <p:grpSpPr bwMode="auto">
                  <a:xfrm>
                    <a:off x="1576" y="2648"/>
                    <a:ext cx="166" cy="137"/>
                    <a:chOff x="1248" y="1248"/>
                    <a:chExt cx="144" cy="144"/>
                  </a:xfrm>
                  <a:grpFill/>
                </p:grpSpPr>
                <p:sp>
                  <p:nvSpPr>
                    <p:cNvPr id="80" name="Line 58">
                      <a:extLst>
                        <a:ext uri="{FF2B5EF4-FFF2-40B4-BE49-F238E27FC236}">
                          <a16:creationId xmlns:a16="http://schemas.microsoft.com/office/drawing/2014/main" id="{0843955B-D4E3-A541-90E2-AEC7BF560F2D}"/>
                        </a:ext>
                      </a:extLst>
                    </p:cNvPr>
                    <p:cNvSpPr>
                      <a:spLocks noChangeShapeType="1"/>
                    </p:cNvSpPr>
                    <p:nvPr/>
                  </p:nvSpPr>
                  <p:spPr bwMode="auto">
                    <a:xfrm>
                      <a:off x="1248" y="1248"/>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 name="Line 59">
                      <a:extLst>
                        <a:ext uri="{FF2B5EF4-FFF2-40B4-BE49-F238E27FC236}">
                          <a16:creationId xmlns:a16="http://schemas.microsoft.com/office/drawing/2014/main" id="{DCAA5603-601E-AF4C-BEA9-CC92FEC60325}"/>
                        </a:ext>
                      </a:extLst>
                    </p:cNvPr>
                    <p:cNvSpPr>
                      <a:spLocks noChangeShapeType="1"/>
                    </p:cNvSpPr>
                    <p:nvPr/>
                  </p:nvSpPr>
                  <p:spPr bwMode="auto">
                    <a:xfrm>
                      <a:off x="1248" y="1296"/>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 name="Line 60">
                      <a:extLst>
                        <a:ext uri="{FF2B5EF4-FFF2-40B4-BE49-F238E27FC236}">
                          <a16:creationId xmlns:a16="http://schemas.microsoft.com/office/drawing/2014/main" id="{D8CD1F84-4724-7B4B-8DDB-4A1155B64FD7}"/>
                        </a:ext>
                      </a:extLst>
                    </p:cNvPr>
                    <p:cNvSpPr>
                      <a:spLocks noChangeShapeType="1"/>
                    </p:cNvSpPr>
                    <p:nvPr/>
                  </p:nvSpPr>
                  <p:spPr bwMode="auto">
                    <a:xfrm>
                      <a:off x="1248" y="1344"/>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3" name="Line 61">
                      <a:extLst>
                        <a:ext uri="{FF2B5EF4-FFF2-40B4-BE49-F238E27FC236}">
                          <a16:creationId xmlns:a16="http://schemas.microsoft.com/office/drawing/2014/main" id="{02CFAF04-ED28-E64E-B2AF-0D083B0C42F4}"/>
                        </a:ext>
                      </a:extLst>
                    </p:cNvPr>
                    <p:cNvSpPr>
                      <a:spLocks noChangeShapeType="1"/>
                    </p:cNvSpPr>
                    <p:nvPr/>
                  </p:nvSpPr>
                  <p:spPr bwMode="auto">
                    <a:xfrm>
                      <a:off x="1248" y="1392"/>
                      <a:ext cx="144" cy="0"/>
                    </a:xfrm>
                    <a:prstGeom prst="line">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sp>
            <p:nvSpPr>
              <p:cNvPr id="72" name="Text Box 151">
                <a:extLst>
                  <a:ext uri="{FF2B5EF4-FFF2-40B4-BE49-F238E27FC236}">
                    <a16:creationId xmlns:a16="http://schemas.microsoft.com/office/drawing/2014/main" id="{5B0CE154-861E-A144-BACF-46DD12B73BBD}"/>
                  </a:ext>
                </a:extLst>
              </p:cNvPr>
              <p:cNvSpPr txBox="1">
                <a:spLocks noChangeArrowheads="1"/>
              </p:cNvSpPr>
              <p:nvPr/>
            </p:nvSpPr>
            <p:spPr bwMode="auto">
              <a:xfrm>
                <a:off x="199446" y="6488668"/>
                <a:ext cx="1340598" cy="369332"/>
              </a:xfrm>
              <a:prstGeom prst="rect">
                <a:avLst/>
              </a:prstGeom>
              <a:noFill/>
              <a:ln w="38100">
                <a:noFill/>
                <a:miter lim="800000"/>
                <a:headEnd/>
                <a:tailEnd/>
              </a:ln>
            </p:spPr>
            <p:txBody>
              <a:bodyPr wrap="square" anchor="ctr">
                <a:prstTxWarp prst="textNoShape">
                  <a:avLst/>
                </a:prstTxWarp>
                <a:spAutoFit/>
              </a:bodyPr>
              <a:lstStyle/>
              <a:p>
                <a:pPr algn="l"/>
                <a:r>
                  <a:rPr lang="en-US" sz="900" dirty="0"/>
                  <a:t>Platform configuration information</a:t>
                </a:r>
              </a:p>
            </p:txBody>
          </p:sp>
        </p:grpSp>
      </p:grpSp>
      <p:sp>
        <p:nvSpPr>
          <p:cNvPr id="131" name="Text Box 4">
            <a:extLst>
              <a:ext uri="{FF2B5EF4-FFF2-40B4-BE49-F238E27FC236}">
                <a16:creationId xmlns:a16="http://schemas.microsoft.com/office/drawing/2014/main" id="{F642C27E-76D7-A64F-9D24-A5977AB0EA8E}"/>
              </a:ext>
            </a:extLst>
          </p:cNvPr>
          <p:cNvSpPr txBox="1">
            <a:spLocks noChangeArrowheads="1"/>
          </p:cNvSpPr>
          <p:nvPr/>
        </p:nvSpPr>
        <p:spPr bwMode="auto">
          <a:xfrm>
            <a:off x="228600" y="4495800"/>
            <a:ext cx="1030829"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b="1" dirty="0"/>
              <a:t>System Build</a:t>
            </a:r>
            <a:endParaRPr lang="en-US" sz="1400" dirty="0"/>
          </a:p>
        </p:txBody>
      </p:sp>
      <p:grpSp>
        <p:nvGrpSpPr>
          <p:cNvPr id="24" name="Group 23">
            <a:extLst>
              <a:ext uri="{FF2B5EF4-FFF2-40B4-BE49-F238E27FC236}">
                <a16:creationId xmlns:a16="http://schemas.microsoft.com/office/drawing/2014/main" id="{93B03DA8-6B8F-1442-A51F-E0493427EA32}"/>
              </a:ext>
            </a:extLst>
          </p:cNvPr>
          <p:cNvGrpSpPr/>
          <p:nvPr/>
        </p:nvGrpSpPr>
        <p:grpSpPr>
          <a:xfrm>
            <a:off x="685800" y="3124200"/>
            <a:ext cx="7924800" cy="3163250"/>
            <a:chOff x="685800" y="3124200"/>
            <a:chExt cx="7924800" cy="3163250"/>
          </a:xfrm>
        </p:grpSpPr>
        <p:sp>
          <p:nvSpPr>
            <p:cNvPr id="140" name="Down Arrow 139">
              <a:extLst>
                <a:ext uri="{FF2B5EF4-FFF2-40B4-BE49-F238E27FC236}">
                  <a16:creationId xmlns:a16="http://schemas.microsoft.com/office/drawing/2014/main" id="{E4BDBF14-D22F-AE40-8B29-14094C4261D7}"/>
                </a:ext>
              </a:extLst>
            </p:cNvPr>
            <p:cNvSpPr/>
            <p:nvPr/>
          </p:nvSpPr>
          <p:spPr bwMode="auto">
            <a:xfrm>
              <a:off x="3617494" y="3124200"/>
              <a:ext cx="649706" cy="166517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6" name="Group 135">
              <a:extLst>
                <a:ext uri="{FF2B5EF4-FFF2-40B4-BE49-F238E27FC236}">
                  <a16:creationId xmlns:a16="http://schemas.microsoft.com/office/drawing/2014/main" id="{03F5D370-3A32-0541-9831-333A1E6D1E40}"/>
                </a:ext>
              </a:extLst>
            </p:cNvPr>
            <p:cNvGrpSpPr/>
            <p:nvPr/>
          </p:nvGrpSpPr>
          <p:grpSpPr>
            <a:xfrm>
              <a:off x="1066800" y="4904817"/>
              <a:ext cx="1668915" cy="1334450"/>
              <a:chOff x="932046" y="4538256"/>
              <a:chExt cx="1668915" cy="755104"/>
            </a:xfrm>
            <a:solidFill>
              <a:schemeClr val="accent3">
                <a:lumMod val="85000"/>
              </a:schemeClr>
            </a:solidFill>
          </p:grpSpPr>
          <p:sp>
            <p:nvSpPr>
              <p:cNvPr id="148" name="Rectangle 147">
                <a:extLst>
                  <a:ext uri="{FF2B5EF4-FFF2-40B4-BE49-F238E27FC236}">
                    <a16:creationId xmlns:a16="http://schemas.microsoft.com/office/drawing/2014/main" id="{1A23000D-BCD4-AF4E-A3CE-D69D34D99707}"/>
                  </a:ext>
                </a:extLst>
              </p:cNvPr>
              <p:cNvSpPr/>
              <p:nvPr/>
            </p:nvSpPr>
            <p:spPr bwMode="auto">
              <a:xfrm>
                <a:off x="932046" y="4538256"/>
                <a:ext cx="1668915" cy="755104"/>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9" name="TextBox 148">
                <a:extLst>
                  <a:ext uri="{FF2B5EF4-FFF2-40B4-BE49-F238E27FC236}">
                    <a16:creationId xmlns:a16="http://schemas.microsoft.com/office/drawing/2014/main" id="{89078A5F-AB0D-EB46-BD87-489813703E8D}"/>
                  </a:ext>
                </a:extLst>
              </p:cNvPr>
              <p:cNvSpPr txBox="1"/>
              <p:nvPr/>
            </p:nvSpPr>
            <p:spPr>
              <a:xfrm>
                <a:off x="932046" y="4996701"/>
                <a:ext cx="1620252" cy="26123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8" name="Group 137">
              <a:extLst>
                <a:ext uri="{FF2B5EF4-FFF2-40B4-BE49-F238E27FC236}">
                  <a16:creationId xmlns:a16="http://schemas.microsoft.com/office/drawing/2014/main" id="{190742E6-DF52-5340-B628-B26DF7E56BF5}"/>
                </a:ext>
              </a:extLst>
            </p:cNvPr>
            <p:cNvGrpSpPr/>
            <p:nvPr/>
          </p:nvGrpSpPr>
          <p:grpSpPr>
            <a:xfrm>
              <a:off x="3578994" y="4922772"/>
              <a:ext cx="2245360" cy="1334450"/>
              <a:chOff x="3578994" y="4941221"/>
              <a:chExt cx="2245360" cy="1334450"/>
            </a:xfrm>
            <a:solidFill>
              <a:schemeClr val="accent3">
                <a:lumMod val="85000"/>
              </a:schemeClr>
            </a:solidFill>
          </p:grpSpPr>
          <p:sp>
            <p:nvSpPr>
              <p:cNvPr id="144" name="Rectangle 143">
                <a:extLst>
                  <a:ext uri="{FF2B5EF4-FFF2-40B4-BE49-F238E27FC236}">
                    <a16:creationId xmlns:a16="http://schemas.microsoft.com/office/drawing/2014/main" id="{CEF03C04-BAF4-3149-8E11-F34E0E731E2F}"/>
                  </a:ext>
                </a:extLst>
              </p:cNvPr>
              <p:cNvSpPr/>
              <p:nvPr/>
            </p:nvSpPr>
            <p:spPr bwMode="auto">
              <a:xfrm>
                <a:off x="3578994" y="4941221"/>
                <a:ext cx="2245360"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5" name="TextBox 144">
                <a:extLst>
                  <a:ext uri="{FF2B5EF4-FFF2-40B4-BE49-F238E27FC236}">
                    <a16:creationId xmlns:a16="http://schemas.microsoft.com/office/drawing/2014/main" id="{20140702-F7B6-8E4E-A588-D2531A95EF8F}"/>
                  </a:ext>
                </a:extLst>
              </p:cNvPr>
              <p:cNvSpPr txBox="1"/>
              <p:nvPr/>
            </p:nvSpPr>
            <p:spPr>
              <a:xfrm>
                <a:off x="3912541" y="5719213"/>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grpSp>
          <p:nvGrpSpPr>
            <p:cNvPr id="139" name="Group 138">
              <a:extLst>
                <a:ext uri="{FF2B5EF4-FFF2-40B4-BE49-F238E27FC236}">
                  <a16:creationId xmlns:a16="http://schemas.microsoft.com/office/drawing/2014/main" id="{C717E620-0ACC-4742-B458-BC5B054CF929}"/>
                </a:ext>
              </a:extLst>
            </p:cNvPr>
            <p:cNvGrpSpPr/>
            <p:nvPr/>
          </p:nvGrpSpPr>
          <p:grpSpPr>
            <a:xfrm>
              <a:off x="6700521" y="4953000"/>
              <a:ext cx="1910079" cy="1334450"/>
              <a:chOff x="6637154" y="4923266"/>
              <a:chExt cx="1910079" cy="1334450"/>
            </a:xfrm>
            <a:solidFill>
              <a:schemeClr val="accent3">
                <a:lumMod val="85000"/>
              </a:schemeClr>
            </a:solidFill>
          </p:grpSpPr>
          <p:sp>
            <p:nvSpPr>
              <p:cNvPr id="142" name="Rectangle 141">
                <a:extLst>
                  <a:ext uri="{FF2B5EF4-FFF2-40B4-BE49-F238E27FC236}">
                    <a16:creationId xmlns:a16="http://schemas.microsoft.com/office/drawing/2014/main" id="{8A89B4AB-1255-DB40-9E05-E859066A59AB}"/>
                  </a:ext>
                </a:extLst>
              </p:cNvPr>
              <p:cNvSpPr/>
              <p:nvPr/>
            </p:nvSpPr>
            <p:spPr bwMode="auto">
              <a:xfrm>
                <a:off x="6637154" y="4923266"/>
                <a:ext cx="1910079" cy="1334450"/>
              </a:xfrm>
              <a:prstGeom prst="rect">
                <a:avLst/>
              </a:prstGeom>
              <a:grp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3" name="TextBox 142">
                <a:extLst>
                  <a:ext uri="{FF2B5EF4-FFF2-40B4-BE49-F238E27FC236}">
                    <a16:creationId xmlns:a16="http://schemas.microsoft.com/office/drawing/2014/main" id="{4218A7BD-732E-6D4D-A26A-098DF88412AD}"/>
                  </a:ext>
                </a:extLst>
              </p:cNvPr>
              <p:cNvSpPr txBox="1"/>
              <p:nvPr/>
            </p:nvSpPr>
            <p:spPr>
              <a:xfrm>
                <a:off x="6779265" y="5756110"/>
                <a:ext cx="1716633" cy="461665"/>
              </a:xfrm>
              <a:prstGeom prst="rect">
                <a:avLst/>
              </a:prstGeom>
              <a:grpFill/>
            </p:spPr>
            <p:txBody>
              <a:bodyPr wrap="square" rtlCol="0">
                <a:spAutoFit/>
              </a:bodyPr>
              <a:lstStyle/>
              <a:p>
                <a:r>
                  <a:rPr lang="en-US" sz="800" dirty="0"/>
                  <a:t>Auto-generated </a:t>
                </a:r>
              </a:p>
              <a:p>
                <a:r>
                  <a:rPr lang="en-US" sz="800" b="1" dirty="0"/>
                  <a:t>Component Infrastructure </a:t>
                </a:r>
                <a:r>
                  <a:rPr lang="en-US" sz="800" dirty="0"/>
                  <a:t>Code for Platform</a:t>
                </a:r>
              </a:p>
            </p:txBody>
          </p:sp>
        </p:grpSp>
        <p:sp>
          <p:nvSpPr>
            <p:cNvPr id="141" name="Down Arrow 140">
              <a:extLst>
                <a:ext uri="{FF2B5EF4-FFF2-40B4-BE49-F238E27FC236}">
                  <a16:creationId xmlns:a16="http://schemas.microsoft.com/office/drawing/2014/main" id="{11443CED-EB10-D142-A674-B2AC0DA1945B}"/>
                </a:ext>
              </a:extLst>
            </p:cNvPr>
            <p:cNvSpPr/>
            <p:nvPr/>
          </p:nvSpPr>
          <p:spPr bwMode="auto">
            <a:xfrm>
              <a:off x="6580471" y="3124200"/>
              <a:ext cx="734729"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B015010E-F8FD-A64E-92D0-F734F7DF1D18}"/>
                </a:ext>
              </a:extLst>
            </p:cNvPr>
            <p:cNvGrpSpPr/>
            <p:nvPr/>
          </p:nvGrpSpPr>
          <p:grpSpPr>
            <a:xfrm>
              <a:off x="685800" y="3175534"/>
              <a:ext cx="1295400" cy="1615440"/>
              <a:chOff x="685800" y="3175534"/>
              <a:chExt cx="1295400" cy="1615440"/>
            </a:xfrm>
          </p:grpSpPr>
          <p:sp>
            <p:nvSpPr>
              <p:cNvPr id="146" name="Down Arrow 145">
                <a:extLst>
                  <a:ext uri="{FF2B5EF4-FFF2-40B4-BE49-F238E27FC236}">
                    <a16:creationId xmlns:a16="http://schemas.microsoft.com/office/drawing/2014/main" id="{0DFCCBFE-09E5-D848-B3C5-8BA68410A4E8}"/>
                  </a:ext>
                </a:extLst>
              </p:cNvPr>
              <p:cNvSpPr/>
              <p:nvPr/>
            </p:nvSpPr>
            <p:spPr bwMode="auto">
              <a:xfrm>
                <a:off x="1001027" y="3175534"/>
                <a:ext cx="675373"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0" name="Text Box 43">
                <a:extLst>
                  <a:ext uri="{FF2B5EF4-FFF2-40B4-BE49-F238E27FC236}">
                    <a16:creationId xmlns:a16="http://schemas.microsoft.com/office/drawing/2014/main" id="{A6FE6D90-E6D2-BD48-A961-70F8DDD947E1}"/>
                  </a:ext>
                </a:extLst>
              </p:cNvPr>
              <p:cNvSpPr txBox="1">
                <a:spLocks noChangeArrowheads="1"/>
              </p:cNvSpPr>
              <p:nvPr/>
            </p:nvSpPr>
            <p:spPr bwMode="auto">
              <a:xfrm>
                <a:off x="685800" y="3513639"/>
                <a:ext cx="12954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Component  &amp; Threading Infrastructure </a:t>
                </a:r>
                <a:endParaRPr lang="en-US" sz="1100" dirty="0">
                  <a:latin typeface="Tahoma" pitchFamily="-84" charset="0"/>
                </a:endParaRPr>
              </a:p>
            </p:txBody>
          </p:sp>
        </p:grpSp>
      </p:grpSp>
      <p:grpSp>
        <p:nvGrpSpPr>
          <p:cNvPr id="30" name="Group 29">
            <a:extLst>
              <a:ext uri="{FF2B5EF4-FFF2-40B4-BE49-F238E27FC236}">
                <a16:creationId xmlns:a16="http://schemas.microsoft.com/office/drawing/2014/main" id="{8B136C7E-DC4D-7347-8966-A70C299C87A9}"/>
              </a:ext>
            </a:extLst>
          </p:cNvPr>
          <p:cNvGrpSpPr/>
          <p:nvPr/>
        </p:nvGrpSpPr>
        <p:grpSpPr>
          <a:xfrm>
            <a:off x="1780673" y="2895600"/>
            <a:ext cx="6829927" cy="1310640"/>
            <a:chOff x="1780673" y="2895600"/>
            <a:chExt cx="6829927" cy="1310640"/>
          </a:xfrm>
        </p:grpSpPr>
        <p:grpSp>
          <p:nvGrpSpPr>
            <p:cNvPr id="26" name="Group 25">
              <a:extLst>
                <a:ext uri="{FF2B5EF4-FFF2-40B4-BE49-F238E27FC236}">
                  <a16:creationId xmlns:a16="http://schemas.microsoft.com/office/drawing/2014/main" id="{F0E17757-17BB-4840-A2DE-5216F38C524B}"/>
                </a:ext>
              </a:extLst>
            </p:cNvPr>
            <p:cNvGrpSpPr/>
            <p:nvPr/>
          </p:nvGrpSpPr>
          <p:grpSpPr>
            <a:xfrm>
              <a:off x="1780673" y="3163503"/>
              <a:ext cx="726702" cy="1042737"/>
              <a:chOff x="1780673" y="3163503"/>
              <a:chExt cx="726702" cy="1042737"/>
            </a:xfrm>
          </p:grpSpPr>
          <p:grpSp>
            <p:nvGrpSpPr>
              <p:cNvPr id="152" name="Group 151">
                <a:extLst>
                  <a:ext uri="{FF2B5EF4-FFF2-40B4-BE49-F238E27FC236}">
                    <a16:creationId xmlns:a16="http://schemas.microsoft.com/office/drawing/2014/main" id="{B9819EDE-CC57-1F48-8C8F-43F855049CC1}"/>
                  </a:ext>
                </a:extLst>
              </p:cNvPr>
              <p:cNvGrpSpPr/>
              <p:nvPr/>
            </p:nvGrpSpPr>
            <p:grpSpPr>
              <a:xfrm>
                <a:off x="1787087" y="3773103"/>
                <a:ext cx="720288" cy="433137"/>
                <a:chOff x="1787087" y="3773103"/>
                <a:chExt cx="720288" cy="433137"/>
              </a:xfrm>
            </p:grpSpPr>
            <p:sp>
              <p:nvSpPr>
                <p:cNvPr id="174" name="Rounded Rectangle 173">
                  <a:extLst>
                    <a:ext uri="{FF2B5EF4-FFF2-40B4-BE49-F238E27FC236}">
                      <a16:creationId xmlns:a16="http://schemas.microsoft.com/office/drawing/2014/main" id="{6C8D74B0-D06E-F843-A63F-2D036C1E2EA5}"/>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5" name="Oval 174">
                  <a:extLst>
                    <a:ext uri="{FF2B5EF4-FFF2-40B4-BE49-F238E27FC236}">
                      <a16:creationId xmlns:a16="http://schemas.microsoft.com/office/drawing/2014/main" id="{FB3332F0-535E-4D4B-A8D1-353AF83AAD7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6" name="Oval 175">
                  <a:extLst>
                    <a:ext uri="{FF2B5EF4-FFF2-40B4-BE49-F238E27FC236}">
                      <a16:creationId xmlns:a16="http://schemas.microsoft.com/office/drawing/2014/main" id="{89A4BB86-92B0-A04C-B45A-3F1F25875F03}"/>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7" name="Oval 176">
                  <a:extLst>
                    <a:ext uri="{FF2B5EF4-FFF2-40B4-BE49-F238E27FC236}">
                      <a16:creationId xmlns:a16="http://schemas.microsoft.com/office/drawing/2014/main" id="{06DD3729-D54D-5443-9FF6-89B95EA1FFA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8" name="Oval 177">
                  <a:extLst>
                    <a:ext uri="{FF2B5EF4-FFF2-40B4-BE49-F238E27FC236}">
                      <a16:creationId xmlns:a16="http://schemas.microsoft.com/office/drawing/2014/main" id="{6D4A9B01-59D8-1D47-A6FC-165089BCA20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2" name="Down Arrow 171">
                <a:extLst>
                  <a:ext uri="{FF2B5EF4-FFF2-40B4-BE49-F238E27FC236}">
                    <a16:creationId xmlns:a16="http://schemas.microsoft.com/office/drawing/2014/main" id="{74D3F845-8DB4-314A-A06E-1171206BE2AD}"/>
                  </a:ext>
                </a:extLst>
              </p:cNvPr>
              <p:cNvSpPr/>
              <p:nvPr/>
            </p:nvSpPr>
            <p:spPr bwMode="auto">
              <a:xfrm>
                <a:off x="1780673" y="3163503"/>
                <a:ext cx="505327"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BA25F55B-09AD-6449-97DD-3281837E724C}"/>
                </a:ext>
              </a:extLst>
            </p:cNvPr>
            <p:cNvGrpSpPr/>
            <p:nvPr/>
          </p:nvGrpSpPr>
          <p:grpSpPr>
            <a:xfrm>
              <a:off x="4541519" y="3161899"/>
              <a:ext cx="726702" cy="1042737"/>
              <a:chOff x="4541519" y="3161899"/>
              <a:chExt cx="726702" cy="1042737"/>
            </a:xfrm>
          </p:grpSpPr>
          <p:grpSp>
            <p:nvGrpSpPr>
              <p:cNvPr id="154" name="Group 153">
                <a:extLst>
                  <a:ext uri="{FF2B5EF4-FFF2-40B4-BE49-F238E27FC236}">
                    <a16:creationId xmlns:a16="http://schemas.microsoft.com/office/drawing/2014/main" id="{7F8159B8-9A17-6B46-A2B1-368197B5F2AA}"/>
                  </a:ext>
                </a:extLst>
              </p:cNvPr>
              <p:cNvGrpSpPr/>
              <p:nvPr/>
            </p:nvGrpSpPr>
            <p:grpSpPr>
              <a:xfrm>
                <a:off x="4547933" y="3771499"/>
                <a:ext cx="720288" cy="433137"/>
                <a:chOff x="4547933" y="3771499"/>
                <a:chExt cx="720288" cy="433137"/>
              </a:xfrm>
            </p:grpSpPr>
            <p:sp>
              <p:nvSpPr>
                <p:cNvPr id="167" name="Rounded Rectangle 166">
                  <a:extLst>
                    <a:ext uri="{FF2B5EF4-FFF2-40B4-BE49-F238E27FC236}">
                      <a16:creationId xmlns:a16="http://schemas.microsoft.com/office/drawing/2014/main" id="{4731F1D2-1C34-1441-88E1-275F9318C342}"/>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8" name="Oval 167">
                  <a:extLst>
                    <a:ext uri="{FF2B5EF4-FFF2-40B4-BE49-F238E27FC236}">
                      <a16:creationId xmlns:a16="http://schemas.microsoft.com/office/drawing/2014/main" id="{B25179F2-0B3D-F442-AA3A-5EE274081C81}"/>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9" name="Oval 168">
                  <a:extLst>
                    <a:ext uri="{FF2B5EF4-FFF2-40B4-BE49-F238E27FC236}">
                      <a16:creationId xmlns:a16="http://schemas.microsoft.com/office/drawing/2014/main" id="{38152C3B-9238-204F-8F83-2735B42F0B98}"/>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0" name="Oval 169">
                  <a:extLst>
                    <a:ext uri="{FF2B5EF4-FFF2-40B4-BE49-F238E27FC236}">
                      <a16:creationId xmlns:a16="http://schemas.microsoft.com/office/drawing/2014/main" id="{E380B274-4553-CE42-9937-092213766C8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71" name="Oval 170">
                  <a:extLst>
                    <a:ext uri="{FF2B5EF4-FFF2-40B4-BE49-F238E27FC236}">
                      <a16:creationId xmlns:a16="http://schemas.microsoft.com/office/drawing/2014/main" id="{5FB8E480-6D50-1040-BF69-54F08C55C93E}"/>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65" name="Down Arrow 164">
                <a:extLst>
                  <a:ext uri="{FF2B5EF4-FFF2-40B4-BE49-F238E27FC236}">
                    <a16:creationId xmlns:a16="http://schemas.microsoft.com/office/drawing/2014/main" id="{A6A4B8BF-9713-FC47-AE1E-31899163731A}"/>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9" name="Group 28">
              <a:extLst>
                <a:ext uri="{FF2B5EF4-FFF2-40B4-BE49-F238E27FC236}">
                  <a16:creationId xmlns:a16="http://schemas.microsoft.com/office/drawing/2014/main" id="{4A12D8B7-4FAF-3F4D-B570-A9A34AABC776}"/>
                </a:ext>
              </a:extLst>
            </p:cNvPr>
            <p:cNvGrpSpPr/>
            <p:nvPr/>
          </p:nvGrpSpPr>
          <p:grpSpPr>
            <a:xfrm>
              <a:off x="7162800" y="2895600"/>
              <a:ext cx="1447800" cy="1259306"/>
              <a:chOff x="7162800" y="2895600"/>
              <a:chExt cx="1447800" cy="1259306"/>
            </a:xfrm>
          </p:grpSpPr>
          <p:grpSp>
            <p:nvGrpSpPr>
              <p:cNvPr id="28" name="Group 27">
                <a:extLst>
                  <a:ext uri="{FF2B5EF4-FFF2-40B4-BE49-F238E27FC236}">
                    <a16:creationId xmlns:a16="http://schemas.microsoft.com/office/drawing/2014/main" id="{6FFEC3E3-9ACC-A449-84B4-6BC86A65D6F5}"/>
                  </a:ext>
                </a:extLst>
              </p:cNvPr>
              <p:cNvGrpSpPr/>
              <p:nvPr/>
            </p:nvGrpSpPr>
            <p:grpSpPr>
              <a:xfrm>
                <a:off x="7358510" y="3124200"/>
                <a:ext cx="720288" cy="1030706"/>
                <a:chOff x="7358510" y="3124200"/>
                <a:chExt cx="720288" cy="1030706"/>
              </a:xfrm>
            </p:grpSpPr>
            <p:grpSp>
              <p:nvGrpSpPr>
                <p:cNvPr id="156" name="Group 155">
                  <a:extLst>
                    <a:ext uri="{FF2B5EF4-FFF2-40B4-BE49-F238E27FC236}">
                      <a16:creationId xmlns:a16="http://schemas.microsoft.com/office/drawing/2014/main" id="{04B76C6B-E036-D74F-8475-2754A38D6657}"/>
                    </a:ext>
                  </a:extLst>
                </p:cNvPr>
                <p:cNvGrpSpPr/>
                <p:nvPr/>
              </p:nvGrpSpPr>
              <p:grpSpPr>
                <a:xfrm>
                  <a:off x="7358510" y="3721769"/>
                  <a:ext cx="720288" cy="433137"/>
                  <a:chOff x="7510910" y="3721769"/>
                  <a:chExt cx="720288" cy="433137"/>
                </a:xfrm>
              </p:grpSpPr>
              <p:sp>
                <p:nvSpPr>
                  <p:cNvPr id="160" name="Rounded Rectangle 159">
                    <a:extLst>
                      <a:ext uri="{FF2B5EF4-FFF2-40B4-BE49-F238E27FC236}">
                        <a16:creationId xmlns:a16="http://schemas.microsoft.com/office/drawing/2014/main" id="{A950BD3F-0A0F-B049-9FEF-0263BE743930}"/>
                      </a:ext>
                    </a:extLst>
                  </p:cNvPr>
                  <p:cNvSpPr/>
                  <p:nvPr/>
                </p:nvSpPr>
                <p:spPr bwMode="auto">
                  <a:xfrm>
                    <a:off x="7542997" y="372176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1" name="Oval 160">
                    <a:extLst>
                      <a:ext uri="{FF2B5EF4-FFF2-40B4-BE49-F238E27FC236}">
                        <a16:creationId xmlns:a16="http://schemas.microsoft.com/office/drawing/2014/main" id="{7F8CF99B-7277-C54E-A883-0201D1F25BA5}"/>
                      </a:ext>
                    </a:extLst>
                  </p:cNvPr>
                  <p:cNvSpPr/>
                  <p:nvPr/>
                </p:nvSpPr>
                <p:spPr bwMode="auto">
                  <a:xfrm>
                    <a:off x="7514122" y="38468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2" name="Oval 161">
                    <a:extLst>
                      <a:ext uri="{FF2B5EF4-FFF2-40B4-BE49-F238E27FC236}">
                        <a16:creationId xmlns:a16="http://schemas.microsoft.com/office/drawing/2014/main" id="{68CC7B3D-D1C6-6C4A-87D5-BDDAE8E4CA3A}"/>
                      </a:ext>
                    </a:extLst>
                  </p:cNvPr>
                  <p:cNvSpPr/>
                  <p:nvPr/>
                </p:nvSpPr>
                <p:spPr bwMode="auto">
                  <a:xfrm>
                    <a:off x="8157409" y="383566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3" name="Oval 162">
                    <a:extLst>
                      <a:ext uri="{FF2B5EF4-FFF2-40B4-BE49-F238E27FC236}">
                        <a16:creationId xmlns:a16="http://schemas.microsoft.com/office/drawing/2014/main" id="{F8474FF1-7819-7B41-AB80-0393243571F8}"/>
                      </a:ext>
                    </a:extLst>
                  </p:cNvPr>
                  <p:cNvSpPr/>
                  <p:nvPr/>
                </p:nvSpPr>
                <p:spPr bwMode="auto">
                  <a:xfrm>
                    <a:off x="7510910" y="40073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4" name="Oval 163">
                    <a:extLst>
                      <a:ext uri="{FF2B5EF4-FFF2-40B4-BE49-F238E27FC236}">
                        <a16:creationId xmlns:a16="http://schemas.microsoft.com/office/drawing/2014/main" id="{174F01B9-7DC2-8F4D-A572-F1C25EC4379A}"/>
                      </a:ext>
                    </a:extLst>
                  </p:cNvPr>
                  <p:cNvSpPr/>
                  <p:nvPr/>
                </p:nvSpPr>
                <p:spPr bwMode="auto">
                  <a:xfrm>
                    <a:off x="8163821" y="400571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58" name="Down Arrow 157">
                  <a:extLst>
                    <a:ext uri="{FF2B5EF4-FFF2-40B4-BE49-F238E27FC236}">
                      <a16:creationId xmlns:a16="http://schemas.microsoft.com/office/drawing/2014/main" id="{634463ED-B1FE-C741-8DB5-07E2E2876389}"/>
                    </a:ext>
                  </a:extLst>
                </p:cNvPr>
                <p:cNvSpPr/>
                <p:nvPr/>
              </p:nvSpPr>
              <p:spPr bwMode="auto">
                <a:xfrm>
                  <a:off x="7428296" y="3124200"/>
                  <a:ext cx="572704"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9" name="Text Box 43">
                <a:extLst>
                  <a:ext uri="{FF2B5EF4-FFF2-40B4-BE49-F238E27FC236}">
                    <a16:creationId xmlns:a16="http://schemas.microsoft.com/office/drawing/2014/main" id="{F3ABAE4D-2947-CC49-A8EC-AEE1CB440715}"/>
                  </a:ext>
                </a:extLst>
              </p:cNvPr>
              <p:cNvSpPr txBox="1">
                <a:spLocks noChangeArrowheads="1"/>
              </p:cNvSpPr>
              <p:nvPr/>
            </p:nvSpPr>
            <p:spPr bwMode="auto">
              <a:xfrm>
                <a:off x="7162800" y="28956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Application APIs</a:t>
                </a:r>
              </a:p>
            </p:txBody>
          </p:sp>
        </p:grpSp>
      </p:grpSp>
      <p:grpSp>
        <p:nvGrpSpPr>
          <p:cNvPr id="36" name="Group 35">
            <a:extLst>
              <a:ext uri="{FF2B5EF4-FFF2-40B4-BE49-F238E27FC236}">
                <a16:creationId xmlns:a16="http://schemas.microsoft.com/office/drawing/2014/main" id="{A264DBEF-C0DB-1748-A613-59D74CA8DF92}"/>
              </a:ext>
            </a:extLst>
          </p:cNvPr>
          <p:cNvGrpSpPr/>
          <p:nvPr/>
        </p:nvGrpSpPr>
        <p:grpSpPr>
          <a:xfrm>
            <a:off x="1708481" y="3581400"/>
            <a:ext cx="7359319" cy="2121568"/>
            <a:chOff x="1708481" y="3581400"/>
            <a:chExt cx="7359319" cy="2121568"/>
          </a:xfrm>
        </p:grpSpPr>
        <p:grpSp>
          <p:nvGrpSpPr>
            <p:cNvPr id="32" name="Group 31">
              <a:extLst>
                <a:ext uri="{FF2B5EF4-FFF2-40B4-BE49-F238E27FC236}">
                  <a16:creationId xmlns:a16="http://schemas.microsoft.com/office/drawing/2014/main" id="{3906EB19-193B-4140-B71E-0CE1094981BE}"/>
                </a:ext>
              </a:extLst>
            </p:cNvPr>
            <p:cNvGrpSpPr/>
            <p:nvPr/>
          </p:nvGrpSpPr>
          <p:grpSpPr>
            <a:xfrm>
              <a:off x="4469327" y="4267200"/>
              <a:ext cx="788473" cy="1398871"/>
              <a:chOff x="4469327" y="4267200"/>
              <a:chExt cx="788473" cy="1398871"/>
            </a:xfrm>
          </p:grpSpPr>
          <p:grpSp>
            <p:nvGrpSpPr>
              <p:cNvPr id="183" name="Group 182">
                <a:extLst>
                  <a:ext uri="{FF2B5EF4-FFF2-40B4-BE49-F238E27FC236}">
                    <a16:creationId xmlns:a16="http://schemas.microsoft.com/office/drawing/2014/main" id="{F8BB00E3-D2BE-C74D-8C50-3D9C222CD22C}"/>
                  </a:ext>
                </a:extLst>
              </p:cNvPr>
              <p:cNvGrpSpPr/>
              <p:nvPr/>
            </p:nvGrpSpPr>
            <p:grpSpPr>
              <a:xfrm>
                <a:off x="4469327" y="5001928"/>
                <a:ext cx="788473" cy="664143"/>
                <a:chOff x="1708481" y="5013158"/>
                <a:chExt cx="788473" cy="664143"/>
              </a:xfrm>
            </p:grpSpPr>
            <p:sp>
              <p:nvSpPr>
                <p:cNvPr id="197" name="Rounded Rectangle 196">
                  <a:extLst>
                    <a:ext uri="{FF2B5EF4-FFF2-40B4-BE49-F238E27FC236}">
                      <a16:creationId xmlns:a16="http://schemas.microsoft.com/office/drawing/2014/main" id="{2D200F4A-5FDD-8E45-845D-6AC270677587}"/>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8" name="TextBox 197">
                  <a:extLst>
                    <a:ext uri="{FF2B5EF4-FFF2-40B4-BE49-F238E27FC236}">
                      <a16:creationId xmlns:a16="http://schemas.microsoft.com/office/drawing/2014/main" id="{783135DF-208A-074B-88C1-7C01097FB99F}"/>
                    </a:ext>
                  </a:extLst>
                </p:cNvPr>
                <p:cNvSpPr txBox="1"/>
                <p:nvPr/>
              </p:nvSpPr>
              <p:spPr>
                <a:xfrm>
                  <a:off x="1722921" y="5203524"/>
                  <a:ext cx="774033" cy="338554"/>
                </a:xfrm>
                <a:prstGeom prst="rect">
                  <a:avLst/>
                </a:prstGeom>
                <a:noFill/>
              </p:spPr>
              <p:txBody>
                <a:bodyPr wrap="square" rtlCol="0">
                  <a:spAutoFit/>
                </a:bodyPr>
                <a:lstStyle/>
                <a:p>
                  <a:r>
                    <a:rPr lang="en-US" sz="800" b="1" dirty="0"/>
                    <a:t>Application Code</a:t>
                  </a:r>
                </a:p>
              </p:txBody>
            </p:sp>
            <p:sp>
              <p:nvSpPr>
                <p:cNvPr id="199" name="Oval 198">
                  <a:extLst>
                    <a:ext uri="{FF2B5EF4-FFF2-40B4-BE49-F238E27FC236}">
                      <a16:creationId xmlns:a16="http://schemas.microsoft.com/office/drawing/2014/main" id="{26A23D50-3187-3041-BC97-08E4B6068E3D}"/>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0" name="Oval 199">
                  <a:extLst>
                    <a:ext uri="{FF2B5EF4-FFF2-40B4-BE49-F238E27FC236}">
                      <a16:creationId xmlns:a16="http://schemas.microsoft.com/office/drawing/2014/main" id="{D1CADDC3-402B-AC4B-B16A-17594797C75E}"/>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1" name="Oval 200">
                  <a:extLst>
                    <a:ext uri="{FF2B5EF4-FFF2-40B4-BE49-F238E27FC236}">
                      <a16:creationId xmlns:a16="http://schemas.microsoft.com/office/drawing/2014/main" id="{C42342EA-AE05-1642-A602-0B9F878B182D}"/>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2" name="Oval 201">
                  <a:extLst>
                    <a:ext uri="{FF2B5EF4-FFF2-40B4-BE49-F238E27FC236}">
                      <a16:creationId xmlns:a16="http://schemas.microsoft.com/office/drawing/2014/main" id="{E87FAEBF-9E7E-BD49-AE60-304A554B83B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89" name="Down Arrow 188">
                <a:extLst>
                  <a:ext uri="{FF2B5EF4-FFF2-40B4-BE49-F238E27FC236}">
                    <a16:creationId xmlns:a16="http://schemas.microsoft.com/office/drawing/2014/main" id="{ECC64E60-892C-AE40-89BC-A3EBC474E1CA}"/>
                  </a:ext>
                </a:extLst>
              </p:cNvPr>
              <p:cNvSpPr/>
              <p:nvPr/>
            </p:nvSpPr>
            <p:spPr bwMode="auto">
              <a:xfrm>
                <a:off x="4549541" y="4267200"/>
                <a:ext cx="632059" cy="6946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1" name="Group 30">
              <a:extLst>
                <a:ext uri="{FF2B5EF4-FFF2-40B4-BE49-F238E27FC236}">
                  <a16:creationId xmlns:a16="http://schemas.microsoft.com/office/drawing/2014/main" id="{99958826-4C4D-D34D-9412-EB563F924A32}"/>
                </a:ext>
              </a:extLst>
            </p:cNvPr>
            <p:cNvGrpSpPr/>
            <p:nvPr/>
          </p:nvGrpSpPr>
          <p:grpSpPr>
            <a:xfrm>
              <a:off x="1708481" y="4343400"/>
              <a:ext cx="806119" cy="1333901"/>
              <a:chOff x="1708481" y="4343400"/>
              <a:chExt cx="806119" cy="1333901"/>
            </a:xfrm>
          </p:grpSpPr>
          <p:grpSp>
            <p:nvGrpSpPr>
              <p:cNvPr id="182" name="Group 181">
                <a:extLst>
                  <a:ext uri="{FF2B5EF4-FFF2-40B4-BE49-F238E27FC236}">
                    <a16:creationId xmlns:a16="http://schemas.microsoft.com/office/drawing/2014/main" id="{F15713B5-FBA8-EC47-AB52-98B7F07BE6F2}"/>
                  </a:ext>
                </a:extLst>
              </p:cNvPr>
              <p:cNvGrpSpPr/>
              <p:nvPr/>
            </p:nvGrpSpPr>
            <p:grpSpPr>
              <a:xfrm>
                <a:off x="1708481" y="5013158"/>
                <a:ext cx="806119" cy="664143"/>
                <a:chOff x="1708481" y="5013158"/>
                <a:chExt cx="806119" cy="664143"/>
              </a:xfrm>
            </p:grpSpPr>
            <p:sp>
              <p:nvSpPr>
                <p:cNvPr id="203" name="Rounded Rectangle 202">
                  <a:extLst>
                    <a:ext uri="{FF2B5EF4-FFF2-40B4-BE49-F238E27FC236}">
                      <a16:creationId xmlns:a16="http://schemas.microsoft.com/office/drawing/2014/main" id="{B355AE7E-4E0F-4640-898C-6E9956D709DE}"/>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4" name="TextBox 203">
                  <a:extLst>
                    <a:ext uri="{FF2B5EF4-FFF2-40B4-BE49-F238E27FC236}">
                      <a16:creationId xmlns:a16="http://schemas.microsoft.com/office/drawing/2014/main" id="{0B91EBF0-F2FC-4049-BE75-07416D8FBFFB}"/>
                    </a:ext>
                  </a:extLst>
                </p:cNvPr>
                <p:cNvSpPr txBox="1"/>
                <p:nvPr/>
              </p:nvSpPr>
              <p:spPr>
                <a:xfrm>
                  <a:off x="1722921" y="5203524"/>
                  <a:ext cx="791679" cy="338554"/>
                </a:xfrm>
                <a:prstGeom prst="rect">
                  <a:avLst/>
                </a:prstGeom>
                <a:noFill/>
              </p:spPr>
              <p:txBody>
                <a:bodyPr wrap="square" rtlCol="0">
                  <a:spAutoFit/>
                </a:bodyPr>
                <a:lstStyle/>
                <a:p>
                  <a:r>
                    <a:rPr lang="en-US" sz="800" b="1" dirty="0"/>
                    <a:t>Application Code</a:t>
                  </a:r>
                </a:p>
              </p:txBody>
            </p:sp>
            <p:sp>
              <p:nvSpPr>
                <p:cNvPr id="205" name="Oval 204">
                  <a:extLst>
                    <a:ext uri="{FF2B5EF4-FFF2-40B4-BE49-F238E27FC236}">
                      <a16:creationId xmlns:a16="http://schemas.microsoft.com/office/drawing/2014/main" id="{BA5F732C-A1B0-C445-9B8D-E5AA03F82018}"/>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6" name="Oval 205">
                  <a:extLst>
                    <a:ext uri="{FF2B5EF4-FFF2-40B4-BE49-F238E27FC236}">
                      <a16:creationId xmlns:a16="http://schemas.microsoft.com/office/drawing/2014/main" id="{CD0CF609-35E4-FC43-A092-E7DD651DE92B}"/>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7" name="Oval 206">
                  <a:extLst>
                    <a:ext uri="{FF2B5EF4-FFF2-40B4-BE49-F238E27FC236}">
                      <a16:creationId xmlns:a16="http://schemas.microsoft.com/office/drawing/2014/main" id="{609301C1-9435-1446-BFD9-67108AB02944}"/>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8" name="Oval 207">
                  <a:extLst>
                    <a:ext uri="{FF2B5EF4-FFF2-40B4-BE49-F238E27FC236}">
                      <a16:creationId xmlns:a16="http://schemas.microsoft.com/office/drawing/2014/main" id="{96E0AAC4-D028-3C45-AFA2-518EE470E086}"/>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3" name="Down Arrow 212">
                <a:extLst>
                  <a:ext uri="{FF2B5EF4-FFF2-40B4-BE49-F238E27FC236}">
                    <a16:creationId xmlns:a16="http://schemas.microsoft.com/office/drawing/2014/main" id="{002F0CD2-23F1-8246-A4CC-484E31DF4A96}"/>
                  </a:ext>
                </a:extLst>
              </p:cNvPr>
              <p:cNvSpPr/>
              <p:nvPr/>
            </p:nvSpPr>
            <p:spPr bwMode="auto">
              <a:xfrm>
                <a:off x="1752601" y="4343400"/>
                <a:ext cx="609600" cy="618424"/>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35" name="Group 34">
              <a:extLst>
                <a:ext uri="{FF2B5EF4-FFF2-40B4-BE49-F238E27FC236}">
                  <a16:creationId xmlns:a16="http://schemas.microsoft.com/office/drawing/2014/main" id="{A6DDF6E5-E430-9643-8254-11C425986808}"/>
                </a:ext>
              </a:extLst>
            </p:cNvPr>
            <p:cNvGrpSpPr/>
            <p:nvPr/>
          </p:nvGrpSpPr>
          <p:grpSpPr>
            <a:xfrm>
              <a:off x="7086600" y="3581400"/>
              <a:ext cx="1981200" cy="2121568"/>
              <a:chOff x="7086600" y="3581400"/>
              <a:chExt cx="1981200" cy="2121568"/>
            </a:xfrm>
          </p:grpSpPr>
          <p:grpSp>
            <p:nvGrpSpPr>
              <p:cNvPr id="34" name="Group 33">
                <a:extLst>
                  <a:ext uri="{FF2B5EF4-FFF2-40B4-BE49-F238E27FC236}">
                    <a16:creationId xmlns:a16="http://schemas.microsoft.com/office/drawing/2014/main" id="{496A4800-4455-C449-B9A2-51AC53AB2803}"/>
                  </a:ext>
                </a:extLst>
              </p:cNvPr>
              <p:cNvGrpSpPr/>
              <p:nvPr/>
            </p:nvGrpSpPr>
            <p:grpSpPr>
              <a:xfrm>
                <a:off x="7086600" y="4267200"/>
                <a:ext cx="1447800" cy="1435768"/>
                <a:chOff x="7086600" y="4267200"/>
                <a:chExt cx="1447800" cy="1435768"/>
              </a:xfrm>
            </p:grpSpPr>
            <p:grpSp>
              <p:nvGrpSpPr>
                <p:cNvPr id="33" name="Group 32">
                  <a:extLst>
                    <a:ext uri="{FF2B5EF4-FFF2-40B4-BE49-F238E27FC236}">
                      <a16:creationId xmlns:a16="http://schemas.microsoft.com/office/drawing/2014/main" id="{60D3E121-4E28-E647-B4C3-2A08E4BC198C}"/>
                    </a:ext>
                  </a:extLst>
                </p:cNvPr>
                <p:cNvGrpSpPr/>
                <p:nvPr/>
              </p:nvGrpSpPr>
              <p:grpSpPr>
                <a:xfrm>
                  <a:off x="7315196" y="4267200"/>
                  <a:ext cx="838204" cy="1435768"/>
                  <a:chOff x="7315196" y="4267200"/>
                  <a:chExt cx="838204" cy="1435768"/>
                </a:xfrm>
              </p:grpSpPr>
              <p:grpSp>
                <p:nvGrpSpPr>
                  <p:cNvPr id="184" name="Group 183">
                    <a:extLst>
                      <a:ext uri="{FF2B5EF4-FFF2-40B4-BE49-F238E27FC236}">
                        <a16:creationId xmlns:a16="http://schemas.microsoft.com/office/drawing/2014/main" id="{7416714A-FC8A-4C44-884B-406D8FFF1F24}"/>
                      </a:ext>
                    </a:extLst>
                  </p:cNvPr>
                  <p:cNvGrpSpPr/>
                  <p:nvPr/>
                </p:nvGrpSpPr>
                <p:grpSpPr>
                  <a:xfrm>
                    <a:off x="7315196" y="5038825"/>
                    <a:ext cx="838204" cy="664143"/>
                    <a:chOff x="1708481" y="5013158"/>
                    <a:chExt cx="838204" cy="664143"/>
                  </a:xfrm>
                </p:grpSpPr>
                <p:sp>
                  <p:nvSpPr>
                    <p:cNvPr id="191" name="Rounded Rectangle 190">
                      <a:extLst>
                        <a:ext uri="{FF2B5EF4-FFF2-40B4-BE49-F238E27FC236}">
                          <a16:creationId xmlns:a16="http://schemas.microsoft.com/office/drawing/2014/main" id="{3B3E6184-B868-E941-9272-CFC0F547883A}"/>
                        </a:ext>
                      </a:extLst>
                    </p:cNvPr>
                    <p:cNvSpPr/>
                    <p:nvPr/>
                  </p:nvSpPr>
                  <p:spPr bwMode="auto">
                    <a:xfrm>
                      <a:off x="1730943" y="5013158"/>
                      <a:ext cx="721896" cy="664143"/>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2" name="TextBox 191">
                      <a:extLst>
                        <a:ext uri="{FF2B5EF4-FFF2-40B4-BE49-F238E27FC236}">
                          <a16:creationId xmlns:a16="http://schemas.microsoft.com/office/drawing/2014/main" id="{24FDE5B6-B573-C14E-A364-C49D7AA9D8D7}"/>
                        </a:ext>
                      </a:extLst>
                    </p:cNvPr>
                    <p:cNvSpPr txBox="1"/>
                    <p:nvPr/>
                  </p:nvSpPr>
                  <p:spPr>
                    <a:xfrm>
                      <a:off x="1722921" y="5203524"/>
                      <a:ext cx="823764" cy="338554"/>
                    </a:xfrm>
                    <a:prstGeom prst="rect">
                      <a:avLst/>
                    </a:prstGeom>
                    <a:noFill/>
                  </p:spPr>
                  <p:txBody>
                    <a:bodyPr wrap="square" rtlCol="0">
                      <a:spAutoFit/>
                    </a:bodyPr>
                    <a:lstStyle/>
                    <a:p>
                      <a:r>
                        <a:rPr lang="en-US" sz="800" b="1" dirty="0"/>
                        <a:t>Application Code</a:t>
                      </a:r>
                    </a:p>
                  </p:txBody>
                </p:sp>
                <p:sp>
                  <p:nvSpPr>
                    <p:cNvPr id="193" name="Oval 192">
                      <a:extLst>
                        <a:ext uri="{FF2B5EF4-FFF2-40B4-BE49-F238E27FC236}">
                          <a16:creationId xmlns:a16="http://schemas.microsoft.com/office/drawing/2014/main" id="{48098CEF-9387-664E-9D0F-AF51A3BE8C79}"/>
                        </a:ext>
                      </a:extLst>
                    </p:cNvPr>
                    <p:cNvSpPr/>
                    <p:nvPr/>
                  </p:nvSpPr>
                  <p:spPr bwMode="auto">
                    <a:xfrm>
                      <a:off x="1711693" y="517678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4" name="Oval 193">
                      <a:extLst>
                        <a:ext uri="{FF2B5EF4-FFF2-40B4-BE49-F238E27FC236}">
                          <a16:creationId xmlns:a16="http://schemas.microsoft.com/office/drawing/2014/main" id="{9123AFE5-0809-C642-85F7-D6B33574E18C}"/>
                        </a:ext>
                      </a:extLst>
                    </p:cNvPr>
                    <p:cNvSpPr/>
                    <p:nvPr/>
                  </p:nvSpPr>
                  <p:spPr bwMode="auto">
                    <a:xfrm>
                      <a:off x="2422355" y="516555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5" name="Oval 194">
                      <a:extLst>
                        <a:ext uri="{FF2B5EF4-FFF2-40B4-BE49-F238E27FC236}">
                          <a16:creationId xmlns:a16="http://schemas.microsoft.com/office/drawing/2014/main" id="{0B951C01-C1D6-EB49-A99C-A8E7763109C7}"/>
                        </a:ext>
                      </a:extLst>
                    </p:cNvPr>
                    <p:cNvSpPr/>
                    <p:nvPr/>
                  </p:nvSpPr>
                  <p:spPr bwMode="auto">
                    <a:xfrm>
                      <a:off x="1708481" y="5452708"/>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6" name="Oval 195">
                      <a:extLst>
                        <a:ext uri="{FF2B5EF4-FFF2-40B4-BE49-F238E27FC236}">
                          <a16:creationId xmlns:a16="http://schemas.microsoft.com/office/drawing/2014/main" id="{651C7B16-3040-484C-BF1B-62E5B854700E}"/>
                        </a:ext>
                      </a:extLst>
                    </p:cNvPr>
                    <p:cNvSpPr/>
                    <p:nvPr/>
                  </p:nvSpPr>
                  <p:spPr bwMode="auto">
                    <a:xfrm>
                      <a:off x="2428767" y="5489612"/>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2" name="Down Arrow 211">
                    <a:extLst>
                      <a:ext uri="{FF2B5EF4-FFF2-40B4-BE49-F238E27FC236}">
                        <a16:creationId xmlns:a16="http://schemas.microsoft.com/office/drawing/2014/main" id="{F1A80AB1-6C86-E842-BAEF-B912CF65C0D7}"/>
                      </a:ext>
                    </a:extLst>
                  </p:cNvPr>
                  <p:cNvSpPr/>
                  <p:nvPr/>
                </p:nvSpPr>
                <p:spPr bwMode="auto">
                  <a:xfrm>
                    <a:off x="7445141" y="4267200"/>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11" name="Text Box 43">
                  <a:extLst>
                    <a:ext uri="{FF2B5EF4-FFF2-40B4-BE49-F238E27FC236}">
                      <a16:creationId xmlns:a16="http://schemas.microsoft.com/office/drawing/2014/main" id="{87246A6C-2C0F-5B49-BF23-63B5131324A6}"/>
                    </a:ext>
                  </a:extLst>
                </p:cNvPr>
                <p:cNvSpPr txBox="1">
                  <a:spLocks noChangeArrowheads="1"/>
                </p:cNvSpPr>
                <p:nvPr/>
              </p:nvSpPr>
              <p:spPr bwMode="auto">
                <a:xfrm>
                  <a:off x="7086600" y="4267200"/>
                  <a:ext cx="14478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Application Code  Development</a:t>
                  </a:r>
                </a:p>
              </p:txBody>
            </p:sp>
          </p:grpSp>
          <p:pic>
            <p:nvPicPr>
              <p:cNvPr id="214" name="Picture 213">
                <a:extLst>
                  <a:ext uri="{FF2B5EF4-FFF2-40B4-BE49-F238E27FC236}">
                    <a16:creationId xmlns:a16="http://schemas.microsoft.com/office/drawing/2014/main" id="{1963538C-601C-3F47-9399-59366115A8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199868" y="3581400"/>
                <a:ext cx="867932" cy="742950"/>
              </a:xfrm>
              <a:prstGeom prst="rect">
                <a:avLst/>
              </a:prstGeom>
            </p:spPr>
          </p:pic>
        </p:grpSp>
      </p:grpSp>
      <p:grpSp>
        <p:nvGrpSpPr>
          <p:cNvPr id="5" name="Group 4">
            <a:extLst>
              <a:ext uri="{FF2B5EF4-FFF2-40B4-BE49-F238E27FC236}">
                <a16:creationId xmlns:a16="http://schemas.microsoft.com/office/drawing/2014/main" id="{DD886117-B8CA-A646-8F3B-AA76AAA13646}"/>
              </a:ext>
            </a:extLst>
          </p:cNvPr>
          <p:cNvGrpSpPr/>
          <p:nvPr/>
        </p:nvGrpSpPr>
        <p:grpSpPr>
          <a:xfrm>
            <a:off x="2590800" y="3128211"/>
            <a:ext cx="4191000" cy="3147461"/>
            <a:chOff x="2590800" y="3128211"/>
            <a:chExt cx="4191000" cy="3147461"/>
          </a:xfrm>
        </p:grpSpPr>
        <p:sp>
          <p:nvSpPr>
            <p:cNvPr id="125" name="Down Arrow 124">
              <a:extLst>
                <a:ext uri="{FF2B5EF4-FFF2-40B4-BE49-F238E27FC236}">
                  <a16:creationId xmlns:a16="http://schemas.microsoft.com/office/drawing/2014/main" id="{F6678AD6-E621-3C44-853E-5083D1838E8F}"/>
                </a:ext>
              </a:extLst>
            </p:cNvPr>
            <p:cNvSpPr/>
            <p:nvPr/>
          </p:nvSpPr>
          <p:spPr bwMode="auto">
            <a:xfrm>
              <a:off x="2819400" y="3128211"/>
              <a:ext cx="685800" cy="1615440"/>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6" name="Rectangle 125">
              <a:extLst>
                <a:ext uri="{FF2B5EF4-FFF2-40B4-BE49-F238E27FC236}">
                  <a16:creationId xmlns:a16="http://schemas.microsoft.com/office/drawing/2014/main" id="{5A500428-6DEE-B141-845A-7C31DEF18922}"/>
                </a:ext>
              </a:extLst>
            </p:cNvPr>
            <p:cNvSpPr/>
            <p:nvPr/>
          </p:nvSpPr>
          <p:spPr bwMode="auto">
            <a:xfrm>
              <a:off x="2735713" y="4923267"/>
              <a:ext cx="893011" cy="1333154"/>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9" name="Right Brace 128">
              <a:extLst>
                <a:ext uri="{FF2B5EF4-FFF2-40B4-BE49-F238E27FC236}">
                  <a16:creationId xmlns:a16="http://schemas.microsoft.com/office/drawing/2014/main" id="{37197957-63FE-8D45-BBB6-641C213F9781}"/>
                </a:ext>
              </a:extLst>
            </p:cNvPr>
            <p:cNvSpPr/>
            <p:nvPr/>
          </p:nvSpPr>
          <p:spPr bwMode="auto">
            <a:xfrm rot="16200000">
              <a:off x="3081154" y="435757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0" name="TextBox 129">
              <a:extLst>
                <a:ext uri="{FF2B5EF4-FFF2-40B4-BE49-F238E27FC236}">
                  <a16:creationId xmlns:a16="http://schemas.microsoft.com/office/drawing/2014/main" id="{FAD3DF0B-C27F-2E49-91E7-6A56F5203867}"/>
                </a:ext>
              </a:extLst>
            </p:cNvPr>
            <p:cNvSpPr txBox="1"/>
            <p:nvPr/>
          </p:nvSpPr>
          <p:spPr>
            <a:xfrm>
              <a:off x="2694563" y="5251117"/>
              <a:ext cx="103923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21" name="Down Arrow 120">
              <a:extLst>
                <a:ext uri="{FF2B5EF4-FFF2-40B4-BE49-F238E27FC236}">
                  <a16:creationId xmlns:a16="http://schemas.microsoft.com/office/drawing/2014/main" id="{0DEE906D-8D43-7B48-A123-1F7A4563250D}"/>
                </a:ext>
              </a:extLst>
            </p:cNvPr>
            <p:cNvSpPr/>
            <p:nvPr/>
          </p:nvSpPr>
          <p:spPr bwMode="auto">
            <a:xfrm>
              <a:off x="5867400" y="3128211"/>
              <a:ext cx="685800" cy="1595120"/>
            </a:xfrm>
            <a:prstGeom prst="downArrow">
              <a:avLst>
                <a:gd name="adj1" fmla="val 50000"/>
                <a:gd name="adj2" fmla="val 25904"/>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2" name="Right Brace 121">
              <a:extLst>
                <a:ext uri="{FF2B5EF4-FFF2-40B4-BE49-F238E27FC236}">
                  <a16:creationId xmlns:a16="http://schemas.microsoft.com/office/drawing/2014/main" id="{85796D81-803D-9946-B30E-557811F7B25D}"/>
                </a:ext>
              </a:extLst>
            </p:cNvPr>
            <p:cNvSpPr/>
            <p:nvPr/>
          </p:nvSpPr>
          <p:spPr bwMode="auto">
            <a:xfrm rot="16200000">
              <a:off x="6129154" y="4377891"/>
              <a:ext cx="193040" cy="883920"/>
            </a:xfrm>
            <a:prstGeom prst="rightBrace">
              <a:avLst/>
            </a:prstGeom>
            <a:noFill/>
            <a:ln w="127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3" name="Rectangle 122">
              <a:extLst>
                <a:ext uri="{FF2B5EF4-FFF2-40B4-BE49-F238E27FC236}">
                  <a16:creationId xmlns:a16="http://schemas.microsoft.com/office/drawing/2014/main" id="{A7437291-53E2-2048-B5E0-27026207825C}"/>
                </a:ext>
              </a:extLst>
            </p:cNvPr>
            <p:cNvSpPr/>
            <p:nvPr/>
          </p:nvSpPr>
          <p:spPr bwMode="auto">
            <a:xfrm>
              <a:off x="5785317" y="4921662"/>
              <a:ext cx="920283" cy="1354010"/>
            </a:xfrm>
            <a:prstGeom prst="rect">
              <a:avLst/>
            </a:prstGeom>
            <a:solidFill>
              <a:srgbClr val="86DFF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TextBox 123">
              <a:extLst>
                <a:ext uri="{FF2B5EF4-FFF2-40B4-BE49-F238E27FC236}">
                  <a16:creationId xmlns:a16="http://schemas.microsoft.com/office/drawing/2014/main" id="{3C8117B2-2E28-6648-82FC-FA398AC4109B}"/>
                </a:ext>
              </a:extLst>
            </p:cNvPr>
            <p:cNvSpPr txBox="1"/>
            <p:nvPr/>
          </p:nvSpPr>
          <p:spPr>
            <a:xfrm>
              <a:off x="5761813" y="5257800"/>
              <a:ext cx="1019987" cy="707886"/>
            </a:xfrm>
            <a:prstGeom prst="rect">
              <a:avLst/>
            </a:prstGeom>
            <a:noFill/>
          </p:spPr>
          <p:txBody>
            <a:bodyPr wrap="square" rtlCol="0">
              <a:spAutoFit/>
            </a:bodyPr>
            <a:lstStyle/>
            <a:p>
              <a:r>
                <a:rPr lang="en-US" sz="800" dirty="0"/>
                <a:t>Auto-Generated Run-Time </a:t>
              </a:r>
              <a:r>
                <a:rPr lang="en-US" sz="800" b="1" dirty="0"/>
                <a:t>Communication</a:t>
              </a:r>
              <a:r>
                <a:rPr lang="en-US" sz="800" dirty="0"/>
                <a:t> Infrastructure Code for Platform</a:t>
              </a:r>
            </a:p>
          </p:txBody>
        </p:sp>
        <p:sp>
          <p:nvSpPr>
            <p:cNvPr id="132" name="Text Box 43">
              <a:extLst>
                <a:ext uri="{FF2B5EF4-FFF2-40B4-BE49-F238E27FC236}">
                  <a16:creationId xmlns:a16="http://schemas.microsoft.com/office/drawing/2014/main" id="{B7531C45-3E6D-584D-8413-19847D7C9DB9}"/>
                </a:ext>
              </a:extLst>
            </p:cNvPr>
            <p:cNvSpPr txBox="1">
              <a:spLocks noChangeArrowheads="1"/>
            </p:cNvSpPr>
            <p:nvPr/>
          </p:nvSpPr>
          <p:spPr bwMode="auto">
            <a:xfrm>
              <a:off x="2590800" y="3589838"/>
              <a:ext cx="1295400"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gen for </a:t>
              </a:r>
              <a:r>
                <a:rPr lang="en-US" sz="1100" b="1" dirty="0">
                  <a:latin typeface="Tahoma" pitchFamily="-84" charset="0"/>
                </a:rPr>
                <a:t>Communication</a:t>
              </a:r>
              <a:r>
                <a:rPr lang="en-US" sz="1100" dirty="0">
                  <a:latin typeface="Tahoma" pitchFamily="-84" charset="0"/>
                </a:rPr>
                <a:t> Infrastructure</a:t>
              </a:r>
            </a:p>
          </p:txBody>
        </p:sp>
      </p:grpSp>
      <p:sp>
        <p:nvSpPr>
          <p:cNvPr id="151" name="Oval 150">
            <a:extLst>
              <a:ext uri="{FF2B5EF4-FFF2-40B4-BE49-F238E27FC236}">
                <a16:creationId xmlns:a16="http://schemas.microsoft.com/office/drawing/2014/main" id="{BC6ED742-3168-3544-BB87-77A6580C7107}"/>
              </a:ext>
            </a:extLst>
          </p:cNvPr>
          <p:cNvSpPr/>
          <p:nvPr/>
        </p:nvSpPr>
        <p:spPr bwMode="auto">
          <a:xfrm rot="17268131">
            <a:off x="6243901" y="2573853"/>
            <a:ext cx="3327315" cy="2416773"/>
          </a:xfrm>
          <a:prstGeom prst="ellipse">
            <a:avLst/>
          </a:prstGeom>
          <a:noFill/>
          <a:ln w="762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Slide Number Placeholder 3">
            <a:extLst>
              <a:ext uri="{FF2B5EF4-FFF2-40B4-BE49-F238E27FC236}">
                <a16:creationId xmlns:a16="http://schemas.microsoft.com/office/drawing/2014/main" id="{FA3C97D0-5A97-6245-931E-E01FF3FA0D2C}"/>
              </a:ext>
            </a:extLst>
          </p:cNvPr>
          <p:cNvSpPr>
            <a:spLocks noGrp="1"/>
          </p:cNvSpPr>
          <p:nvPr>
            <p:ph type="sldNum" sz="quarter" idx="11"/>
          </p:nvPr>
        </p:nvSpPr>
        <p:spPr/>
        <p:txBody>
          <a:bodyPr/>
          <a:lstStyle/>
          <a:p>
            <a:pPr>
              <a:defRPr/>
            </a:pPr>
            <a:fld id="{6E0AA622-F4CE-604D-A669-CD3D12FC535C}" type="slidenum">
              <a:rPr lang="en-US" smtClean="0"/>
              <a:pPr>
                <a:defRPr/>
              </a:pPr>
              <a:t>14</a:t>
            </a:fld>
            <a:endParaRPr lang="en-US"/>
          </a:p>
        </p:txBody>
      </p:sp>
    </p:spTree>
    <p:extLst>
      <p:ext uri="{BB962C8B-B14F-4D97-AF65-F5344CB8AC3E}">
        <p14:creationId xmlns:p14="http://schemas.microsoft.com/office/powerpoint/2010/main" val="131624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DE069-316D-6327-CF1E-79C07B26AB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2152851"/>
            <a:ext cx="7772400" cy="447789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Skeleton for application code </a:t>
              </a:r>
            </a:p>
            <a:p>
              <a:pPr algn="l"/>
              <a:r>
                <a:rPr lang="en-US" sz="1200" dirty="0"/>
                <a:t>entry point</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4038601" y="3276600"/>
            <a:ext cx="4419600" cy="1233268"/>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5181600"/>
            <a:ext cx="792637" cy="25926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4" name="Slide Number Placeholder 3">
            <a:extLst>
              <a:ext uri="{FF2B5EF4-FFF2-40B4-BE49-F238E27FC236}">
                <a16:creationId xmlns:a16="http://schemas.microsoft.com/office/drawing/2014/main" id="{9419336A-40B7-BFFB-42A2-6A0BDB0854D4}"/>
              </a:ext>
            </a:extLst>
          </p:cNvPr>
          <p:cNvSpPr>
            <a:spLocks noGrp="1"/>
          </p:cNvSpPr>
          <p:nvPr>
            <p:ph type="sldNum" sz="quarter" idx="11"/>
          </p:nvPr>
        </p:nvSpPr>
        <p:spPr/>
        <p:txBody>
          <a:bodyPr/>
          <a:lstStyle/>
          <a:p>
            <a:pPr>
              <a:defRPr/>
            </a:pPr>
            <a:fld id="{6E0AA622-F4CE-604D-A669-CD3D12FC535C}" type="slidenum">
              <a:rPr lang="en-US" smtClean="0"/>
              <a:pPr>
                <a:defRPr/>
              </a:pPr>
              <a:t>15</a:t>
            </a:fld>
            <a:endParaRPr lang="en-US"/>
          </a:p>
        </p:txBody>
      </p:sp>
    </p:spTree>
    <p:extLst>
      <p:ext uri="{BB962C8B-B14F-4D97-AF65-F5344CB8AC3E}">
        <p14:creationId xmlns:p14="http://schemas.microsoft.com/office/powerpoint/2010/main" val="214982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sp>
        <p:nvSpPr>
          <p:cNvPr id="9" name="TextBox 8">
            <a:extLst>
              <a:ext uri="{FF2B5EF4-FFF2-40B4-BE49-F238E27FC236}">
                <a16:creationId xmlns:a16="http://schemas.microsoft.com/office/drawing/2014/main" id="{C83545C5-E582-2540-AF87-2A77F58E826A}"/>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grpSp>
        <p:nvGrpSpPr>
          <p:cNvPr id="11" name="Group 10">
            <a:extLst>
              <a:ext uri="{FF2B5EF4-FFF2-40B4-BE49-F238E27FC236}">
                <a16:creationId xmlns:a16="http://schemas.microsoft.com/office/drawing/2014/main" id="{849540BC-9213-6B45-A5AD-7A307563230D}"/>
              </a:ext>
            </a:extLst>
          </p:cNvPr>
          <p:cNvGrpSpPr/>
          <p:nvPr/>
        </p:nvGrpSpPr>
        <p:grpSpPr>
          <a:xfrm>
            <a:off x="6553199" y="2514600"/>
            <a:ext cx="2133601" cy="741782"/>
            <a:chOff x="6640283" y="2667000"/>
            <a:chExt cx="1981200" cy="741782"/>
          </a:xfrm>
        </p:grpSpPr>
        <p:sp>
          <p:nvSpPr>
            <p:cNvPr id="12" name="Text Box 12">
              <a:extLst>
                <a:ext uri="{FF2B5EF4-FFF2-40B4-BE49-F238E27FC236}">
                  <a16:creationId xmlns:a16="http://schemas.microsoft.com/office/drawing/2014/main" id="{23A15D73-311C-2F45-80C1-F29D3F6B276F}"/>
                </a:ext>
              </a:extLst>
            </p:cNvPr>
            <p:cNvSpPr txBox="1">
              <a:spLocks noChangeArrowheads="1"/>
            </p:cNvSpPr>
            <p:nvPr/>
          </p:nvSpPr>
          <p:spPr bwMode="auto">
            <a:xfrm>
              <a:off x="7347859" y="2667000"/>
              <a:ext cx="1273624"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Adding application code to skeleton</a:t>
              </a:r>
            </a:p>
          </p:txBody>
        </p:sp>
        <p:sp>
          <p:nvSpPr>
            <p:cNvPr id="13" name="Line 13">
              <a:extLst>
                <a:ext uri="{FF2B5EF4-FFF2-40B4-BE49-F238E27FC236}">
                  <a16:creationId xmlns:a16="http://schemas.microsoft.com/office/drawing/2014/main" id="{00D5C235-89F1-0B4D-B91B-F539045582F4}"/>
                </a:ext>
              </a:extLst>
            </p:cNvPr>
            <p:cNvSpPr>
              <a:spLocks noChangeShapeType="1"/>
            </p:cNvSpPr>
            <p:nvPr/>
          </p:nvSpPr>
          <p:spPr bwMode="auto">
            <a:xfrm flipH="1">
              <a:off x="6640283" y="3048000"/>
              <a:ext cx="707573" cy="360782"/>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7" name="Rectangle 16">
            <a:extLst>
              <a:ext uri="{FF2B5EF4-FFF2-40B4-BE49-F238E27FC236}">
                <a16:creationId xmlns:a16="http://schemas.microsoft.com/office/drawing/2014/main" id="{6D5A5299-FC7B-AC41-8020-883ACDE5CAA1}"/>
              </a:ext>
            </a:extLst>
          </p:cNvPr>
          <p:cNvSpPr/>
          <p:nvPr/>
        </p:nvSpPr>
        <p:spPr bwMode="auto">
          <a:xfrm>
            <a:off x="3527181" y="3276599"/>
            <a:ext cx="4914325" cy="2164265"/>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sp>
        <p:nvSpPr>
          <p:cNvPr id="5" name="Slide Number Placeholder 4">
            <a:extLst>
              <a:ext uri="{FF2B5EF4-FFF2-40B4-BE49-F238E27FC236}">
                <a16:creationId xmlns:a16="http://schemas.microsoft.com/office/drawing/2014/main" id="{1C804B75-7759-9C1C-0F5B-6D84053B6711}"/>
              </a:ext>
            </a:extLst>
          </p:cNvPr>
          <p:cNvSpPr>
            <a:spLocks noGrp="1"/>
          </p:cNvSpPr>
          <p:nvPr>
            <p:ph type="sldNum" sz="quarter" idx="11"/>
          </p:nvPr>
        </p:nvSpPr>
        <p:spPr/>
        <p:txBody>
          <a:bodyPr/>
          <a:lstStyle/>
          <a:p>
            <a:pPr>
              <a:defRPr/>
            </a:pPr>
            <a:fld id="{6E0AA622-F4CE-604D-A669-CD3D12FC535C}" type="slidenum">
              <a:rPr lang="en-US" smtClean="0"/>
              <a:pPr>
                <a:defRPr/>
              </a:pPr>
              <a:t>16</a:t>
            </a:fld>
            <a:endParaRPr lang="en-US"/>
          </a:p>
        </p:txBody>
      </p:sp>
    </p:spTree>
    <p:extLst>
      <p:ext uri="{BB962C8B-B14F-4D97-AF65-F5344CB8AC3E}">
        <p14:creationId xmlns:p14="http://schemas.microsoft.com/office/powerpoint/2010/main" val="336808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1D113-8D30-400F-2480-5ED6C8FF2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0" y="2297634"/>
            <a:ext cx="7772400" cy="4377486"/>
          </a:xfrm>
          <a:prstGeom prst="rect">
            <a:avLst/>
          </a:prstGeom>
        </p:spPr>
      </p:pic>
      <p:sp>
        <p:nvSpPr>
          <p:cNvPr id="2" name="Title 1">
            <a:extLst>
              <a:ext uri="{FF2B5EF4-FFF2-40B4-BE49-F238E27FC236}">
                <a16:creationId xmlns:a16="http://schemas.microsoft.com/office/drawing/2014/main" id="{B51F2ADD-8D50-404F-A13F-AA20F5C0CEF2}"/>
              </a:ext>
            </a:extLst>
          </p:cNvPr>
          <p:cNvSpPr>
            <a:spLocks noGrp="1"/>
          </p:cNvSpPr>
          <p:nvPr>
            <p:ph type="title"/>
          </p:nvPr>
        </p:nvSpPr>
        <p:spPr>
          <a:xfrm>
            <a:off x="381000" y="0"/>
            <a:ext cx="8458200" cy="1143000"/>
          </a:xfrm>
        </p:spPr>
        <p:txBody>
          <a:bodyPr/>
          <a:lstStyle/>
          <a:p>
            <a:r>
              <a:rPr lang="en-US" sz="3200" dirty="0"/>
              <a:t>Component Application Code Interfaces Generated from AADL Model</a:t>
            </a:r>
          </a:p>
        </p:txBody>
      </p:sp>
      <p:grpSp>
        <p:nvGrpSpPr>
          <p:cNvPr id="19" name="Group 18">
            <a:extLst>
              <a:ext uri="{FF2B5EF4-FFF2-40B4-BE49-F238E27FC236}">
                <a16:creationId xmlns:a16="http://schemas.microsoft.com/office/drawing/2014/main" id="{5895DB56-EFF2-864C-87FA-C2A70D9D706C}"/>
              </a:ext>
            </a:extLst>
          </p:cNvPr>
          <p:cNvGrpSpPr/>
          <p:nvPr/>
        </p:nvGrpSpPr>
        <p:grpSpPr>
          <a:xfrm>
            <a:off x="152400" y="3276600"/>
            <a:ext cx="1600200" cy="762000"/>
            <a:chOff x="4434994" y="3921203"/>
            <a:chExt cx="1600200" cy="762000"/>
          </a:xfrm>
        </p:grpSpPr>
        <p:sp>
          <p:nvSpPr>
            <p:cNvPr id="20" name="Rounded Rectangle 19">
              <a:extLst>
                <a:ext uri="{FF2B5EF4-FFF2-40B4-BE49-F238E27FC236}">
                  <a16:creationId xmlns:a16="http://schemas.microsoft.com/office/drawing/2014/main" id="{F98B0F63-E888-4B4E-BBD8-CE99309B122A}"/>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Freeform 20">
              <a:extLst>
                <a:ext uri="{FF2B5EF4-FFF2-40B4-BE49-F238E27FC236}">
                  <a16:creationId xmlns:a16="http://schemas.microsoft.com/office/drawing/2014/main" id="{96D7C9A8-38E0-9D4E-8568-414B23D64FEF}"/>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2" name="Group 21">
            <a:extLst>
              <a:ext uri="{FF2B5EF4-FFF2-40B4-BE49-F238E27FC236}">
                <a16:creationId xmlns:a16="http://schemas.microsoft.com/office/drawing/2014/main" id="{B503E557-81A5-DF4E-8B20-78B97075A66E}"/>
              </a:ext>
            </a:extLst>
          </p:cNvPr>
          <p:cNvGrpSpPr/>
          <p:nvPr/>
        </p:nvGrpSpPr>
        <p:grpSpPr>
          <a:xfrm>
            <a:off x="670406" y="3429000"/>
            <a:ext cx="720288" cy="433137"/>
            <a:chOff x="1787087" y="3773103"/>
            <a:chExt cx="720288" cy="433137"/>
          </a:xfrm>
        </p:grpSpPr>
        <p:sp>
          <p:nvSpPr>
            <p:cNvPr id="23" name="Rounded Rectangle 22">
              <a:extLst>
                <a:ext uri="{FF2B5EF4-FFF2-40B4-BE49-F238E27FC236}">
                  <a16:creationId xmlns:a16="http://schemas.microsoft.com/office/drawing/2014/main" id="{4C61ADD5-A6B8-AE4D-A6D7-4700D8ED3871}"/>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4" name="Oval 23">
              <a:extLst>
                <a:ext uri="{FF2B5EF4-FFF2-40B4-BE49-F238E27FC236}">
                  <a16:creationId xmlns:a16="http://schemas.microsoft.com/office/drawing/2014/main" id="{35A8D7DA-1A12-A648-8748-4C6EBE39E239}"/>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5" name="Oval 24">
              <a:extLst>
                <a:ext uri="{FF2B5EF4-FFF2-40B4-BE49-F238E27FC236}">
                  <a16:creationId xmlns:a16="http://schemas.microsoft.com/office/drawing/2014/main" id="{E13EDF6A-6D9B-5140-AEC5-F8F55FDC879F}"/>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6" name="Oval 25">
              <a:extLst>
                <a:ext uri="{FF2B5EF4-FFF2-40B4-BE49-F238E27FC236}">
                  <a16:creationId xmlns:a16="http://schemas.microsoft.com/office/drawing/2014/main" id="{18FC1CC8-B4E4-D44C-878B-A9F4FF722635}"/>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7" name="Oval 26">
              <a:extLst>
                <a:ext uri="{FF2B5EF4-FFF2-40B4-BE49-F238E27FC236}">
                  <a16:creationId xmlns:a16="http://schemas.microsoft.com/office/drawing/2014/main" id="{998AA362-2945-2349-B1D8-9E895202255D}"/>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28" name="Group 27">
            <a:extLst>
              <a:ext uri="{FF2B5EF4-FFF2-40B4-BE49-F238E27FC236}">
                <a16:creationId xmlns:a16="http://schemas.microsoft.com/office/drawing/2014/main" id="{67BEA2E2-2857-4146-8E98-4A76D835520B}"/>
              </a:ext>
            </a:extLst>
          </p:cNvPr>
          <p:cNvGrpSpPr/>
          <p:nvPr/>
        </p:nvGrpSpPr>
        <p:grpSpPr>
          <a:xfrm>
            <a:off x="655319" y="4062663"/>
            <a:ext cx="726702" cy="1042737"/>
            <a:chOff x="4541519" y="3161899"/>
            <a:chExt cx="726702" cy="1042737"/>
          </a:xfrm>
        </p:grpSpPr>
        <p:grpSp>
          <p:nvGrpSpPr>
            <p:cNvPr id="29" name="Group 28">
              <a:extLst>
                <a:ext uri="{FF2B5EF4-FFF2-40B4-BE49-F238E27FC236}">
                  <a16:creationId xmlns:a16="http://schemas.microsoft.com/office/drawing/2014/main" id="{279877C5-34E6-9C44-A527-9AB473C20AF4}"/>
                </a:ext>
              </a:extLst>
            </p:cNvPr>
            <p:cNvGrpSpPr/>
            <p:nvPr/>
          </p:nvGrpSpPr>
          <p:grpSpPr>
            <a:xfrm>
              <a:off x="4547933" y="3771499"/>
              <a:ext cx="720288" cy="433137"/>
              <a:chOff x="4547933" y="3771499"/>
              <a:chExt cx="720288" cy="433137"/>
            </a:xfrm>
          </p:grpSpPr>
          <p:sp>
            <p:nvSpPr>
              <p:cNvPr id="31" name="Rounded Rectangle 30">
                <a:extLst>
                  <a:ext uri="{FF2B5EF4-FFF2-40B4-BE49-F238E27FC236}">
                    <a16:creationId xmlns:a16="http://schemas.microsoft.com/office/drawing/2014/main" id="{4BE7C297-29C6-474C-80F1-5245959F8E2A}"/>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3AA5A36B-E82F-4747-9025-D1F81F1152DF}"/>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Oval 32">
                <a:extLst>
                  <a:ext uri="{FF2B5EF4-FFF2-40B4-BE49-F238E27FC236}">
                    <a16:creationId xmlns:a16="http://schemas.microsoft.com/office/drawing/2014/main" id="{DAA306BF-7BBC-2842-8EF7-20550BD75534}"/>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6E419430-070F-E246-9B9E-2FDF742A378F}"/>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94F934E4-8512-5B47-93BB-F7C569B168FA}"/>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0" name="Down Arrow 29">
              <a:extLst>
                <a:ext uri="{FF2B5EF4-FFF2-40B4-BE49-F238E27FC236}">
                  <a16:creationId xmlns:a16="http://schemas.microsoft.com/office/drawing/2014/main" id="{2C772C31-B26C-6941-9CF4-006848CC4BE7}"/>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36" name="Line 13">
            <a:extLst>
              <a:ext uri="{FF2B5EF4-FFF2-40B4-BE49-F238E27FC236}">
                <a16:creationId xmlns:a16="http://schemas.microsoft.com/office/drawing/2014/main" id="{68AFE4FA-0C56-1945-BA74-17C7E4968CA6}"/>
              </a:ext>
            </a:extLst>
          </p:cNvPr>
          <p:cNvSpPr>
            <a:spLocks noChangeShapeType="1"/>
          </p:cNvSpPr>
          <p:nvPr/>
        </p:nvSpPr>
        <p:spPr bwMode="auto">
          <a:xfrm flipH="1">
            <a:off x="1478281" y="4948536"/>
            <a:ext cx="473398" cy="49233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37" name="Text Box 12">
            <a:extLst>
              <a:ext uri="{FF2B5EF4-FFF2-40B4-BE49-F238E27FC236}">
                <a16:creationId xmlns:a16="http://schemas.microsoft.com/office/drawing/2014/main" id="{2F465B16-4BB9-AE4C-A8BA-520A6C3B47FA}"/>
              </a:ext>
            </a:extLst>
          </p:cNvPr>
          <p:cNvSpPr txBox="1">
            <a:spLocks noChangeArrowheads="1"/>
          </p:cNvSpPr>
          <p:nvPr/>
        </p:nvSpPr>
        <p:spPr bwMode="auto">
          <a:xfrm>
            <a:off x="76200" y="28194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Model Implied Semantics</a:t>
            </a:r>
          </a:p>
        </p:txBody>
      </p:sp>
      <p:sp>
        <p:nvSpPr>
          <p:cNvPr id="38" name="Text Box 12">
            <a:extLst>
              <a:ext uri="{FF2B5EF4-FFF2-40B4-BE49-F238E27FC236}">
                <a16:creationId xmlns:a16="http://schemas.microsoft.com/office/drawing/2014/main" id="{1E09D815-C075-B24E-BE56-6723403E9429}"/>
              </a:ext>
            </a:extLst>
          </p:cNvPr>
          <p:cNvSpPr txBox="1">
            <a:spLocks noChangeArrowheads="1"/>
          </p:cNvSpPr>
          <p:nvPr/>
        </p:nvSpPr>
        <p:spPr bwMode="auto">
          <a:xfrm>
            <a:off x="76200" y="5181600"/>
            <a:ext cx="14478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Application Code Skeleton in Slang</a:t>
            </a:r>
          </a:p>
        </p:txBody>
      </p:sp>
      <p:sp>
        <p:nvSpPr>
          <p:cNvPr id="39" name="TextBox 38">
            <a:extLst>
              <a:ext uri="{FF2B5EF4-FFF2-40B4-BE49-F238E27FC236}">
                <a16:creationId xmlns:a16="http://schemas.microsoft.com/office/drawing/2014/main" id="{CAD7949C-1DCC-AD47-9EE4-BDF557C481B9}"/>
              </a:ext>
            </a:extLst>
          </p:cNvPr>
          <p:cNvSpPr txBox="1"/>
          <p:nvPr/>
        </p:nvSpPr>
        <p:spPr>
          <a:xfrm>
            <a:off x="457200" y="4114800"/>
            <a:ext cx="1228798" cy="276999"/>
          </a:xfrm>
          <a:prstGeom prst="rect">
            <a:avLst/>
          </a:prstGeom>
          <a:noFill/>
        </p:spPr>
        <p:txBody>
          <a:bodyPr wrap="none" rtlCol="0">
            <a:spAutoFit/>
          </a:bodyPr>
          <a:lstStyle/>
          <a:p>
            <a:r>
              <a:rPr lang="en-US" sz="1200" i="1" dirty="0"/>
              <a:t>auto-generated</a:t>
            </a:r>
          </a:p>
        </p:txBody>
      </p:sp>
      <p:pic>
        <p:nvPicPr>
          <p:cNvPr id="10" name="Picture 9">
            <a:extLst>
              <a:ext uri="{FF2B5EF4-FFF2-40B4-BE49-F238E27FC236}">
                <a16:creationId xmlns:a16="http://schemas.microsoft.com/office/drawing/2014/main" id="{83126CA5-6C4C-B14B-D50F-6178E4B79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783" y="1259532"/>
            <a:ext cx="2277980" cy="1439967"/>
          </a:xfrm>
          <a:prstGeom prst="rect">
            <a:avLst/>
          </a:prstGeom>
          <a:noFill/>
          <a:ln>
            <a:solidFill>
              <a:schemeClr val="tx1"/>
            </a:solidFill>
          </a:ln>
          <a:effectLst>
            <a:outerShdw blurRad="50800" dist="88900" dir="2700000" algn="tl" rotWithShape="0">
              <a:prstClr val="black">
                <a:alpha val="40000"/>
              </a:prstClr>
            </a:outerShdw>
          </a:effectLst>
        </p:spPr>
      </p:pic>
      <p:sp>
        <p:nvSpPr>
          <p:cNvPr id="14" name="Text Box 12">
            <a:extLst>
              <a:ext uri="{FF2B5EF4-FFF2-40B4-BE49-F238E27FC236}">
                <a16:creationId xmlns:a16="http://schemas.microsoft.com/office/drawing/2014/main" id="{A0825A86-07ED-5D9E-A017-75B0819B6199}"/>
              </a:ext>
            </a:extLst>
          </p:cNvPr>
          <p:cNvSpPr txBox="1">
            <a:spLocks noChangeArrowheads="1"/>
          </p:cNvSpPr>
          <p:nvPr/>
        </p:nvSpPr>
        <p:spPr bwMode="auto">
          <a:xfrm>
            <a:off x="2155586" y="1214735"/>
            <a:ext cx="1371596"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Periodic Thread</a:t>
            </a:r>
          </a:p>
          <a:p>
            <a:pPr algn="l"/>
            <a:r>
              <a:rPr lang="en-US" sz="1200" dirty="0"/>
              <a:t>w/ data ports</a:t>
            </a:r>
          </a:p>
        </p:txBody>
      </p:sp>
      <p:grpSp>
        <p:nvGrpSpPr>
          <p:cNvPr id="44" name="Group 43">
            <a:extLst>
              <a:ext uri="{FF2B5EF4-FFF2-40B4-BE49-F238E27FC236}">
                <a16:creationId xmlns:a16="http://schemas.microsoft.com/office/drawing/2014/main" id="{2920C828-D0ED-E524-2BC8-44CD801C684A}"/>
              </a:ext>
            </a:extLst>
          </p:cNvPr>
          <p:cNvGrpSpPr/>
          <p:nvPr/>
        </p:nvGrpSpPr>
        <p:grpSpPr>
          <a:xfrm>
            <a:off x="533400" y="1947446"/>
            <a:ext cx="1143000" cy="490954"/>
            <a:chOff x="533400" y="1981200"/>
            <a:chExt cx="1143000" cy="490954"/>
          </a:xfrm>
        </p:grpSpPr>
        <p:sp>
          <p:nvSpPr>
            <p:cNvPr id="5" name="Oval 4">
              <a:extLst>
                <a:ext uri="{FF2B5EF4-FFF2-40B4-BE49-F238E27FC236}">
                  <a16:creationId xmlns:a16="http://schemas.microsoft.com/office/drawing/2014/main" id="{82EF9CDE-5FFD-C883-CD2F-DE934F74E0B4}"/>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 name="TextBox 5">
              <a:extLst>
                <a:ext uri="{FF2B5EF4-FFF2-40B4-BE49-F238E27FC236}">
                  <a16:creationId xmlns:a16="http://schemas.microsoft.com/office/drawing/2014/main" id="{BEA40F5D-6CFA-3F65-B5D5-70D7A5EA8107}"/>
                </a:ext>
              </a:extLst>
            </p:cNvPr>
            <p:cNvSpPr txBox="1"/>
            <p:nvPr/>
          </p:nvSpPr>
          <p:spPr>
            <a:xfrm>
              <a:off x="874348" y="2133600"/>
              <a:ext cx="497252" cy="338554"/>
            </a:xfrm>
            <a:prstGeom prst="rect">
              <a:avLst/>
            </a:prstGeom>
            <a:noFill/>
          </p:spPr>
          <p:txBody>
            <a:bodyPr wrap="none" rtlCol="0">
              <a:spAutoFit/>
            </a:bodyPr>
            <a:lstStyle/>
            <a:p>
              <a:r>
                <a:rPr lang="en-US" sz="1600" dirty="0">
                  <a:solidFill>
                    <a:srgbClr val="FF0000"/>
                  </a:solidFill>
                </a:rPr>
                <a:t>Get</a:t>
              </a:r>
            </a:p>
          </p:txBody>
        </p:sp>
      </p:grpSp>
      <p:grpSp>
        <p:nvGrpSpPr>
          <p:cNvPr id="8" name="Group 7">
            <a:extLst>
              <a:ext uri="{FF2B5EF4-FFF2-40B4-BE49-F238E27FC236}">
                <a16:creationId xmlns:a16="http://schemas.microsoft.com/office/drawing/2014/main" id="{A352DA58-F278-3C08-91F5-7C5E1C8DC132}"/>
              </a:ext>
            </a:extLst>
          </p:cNvPr>
          <p:cNvGrpSpPr/>
          <p:nvPr/>
        </p:nvGrpSpPr>
        <p:grpSpPr>
          <a:xfrm>
            <a:off x="6324601" y="2503770"/>
            <a:ext cx="2438399" cy="1534830"/>
            <a:chOff x="6096001" y="2503770"/>
            <a:chExt cx="2438399" cy="1534830"/>
          </a:xfrm>
        </p:grpSpPr>
        <p:grpSp>
          <p:nvGrpSpPr>
            <p:cNvPr id="15" name="Group 14">
              <a:extLst>
                <a:ext uri="{FF2B5EF4-FFF2-40B4-BE49-F238E27FC236}">
                  <a16:creationId xmlns:a16="http://schemas.microsoft.com/office/drawing/2014/main" id="{2C2824F5-FD4F-CA16-76EA-A258FA3E5EF6}"/>
                </a:ext>
              </a:extLst>
            </p:cNvPr>
            <p:cNvGrpSpPr/>
            <p:nvPr/>
          </p:nvGrpSpPr>
          <p:grpSpPr>
            <a:xfrm>
              <a:off x="6096001" y="2503770"/>
              <a:ext cx="2438399" cy="1352313"/>
              <a:chOff x="6428014" y="2960970"/>
              <a:chExt cx="2264227" cy="1352313"/>
            </a:xfrm>
          </p:grpSpPr>
          <p:sp>
            <p:nvSpPr>
              <p:cNvPr id="18" name="Text Box 12">
                <a:extLst>
                  <a:ext uri="{FF2B5EF4-FFF2-40B4-BE49-F238E27FC236}">
                    <a16:creationId xmlns:a16="http://schemas.microsoft.com/office/drawing/2014/main" id="{4D3E5466-58BA-D22A-B845-AE95711BBDBC}"/>
                  </a:ext>
                </a:extLst>
              </p:cNvPr>
              <p:cNvSpPr txBox="1">
                <a:spLocks noChangeArrowheads="1"/>
              </p:cNvSpPr>
              <p:nvPr/>
            </p:nvSpPr>
            <p:spPr bwMode="auto">
              <a:xfrm>
                <a:off x="6428014" y="2960970"/>
                <a:ext cx="226422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Reading a value from the </a:t>
                </a:r>
                <a:r>
                  <a:rPr lang="en-US" sz="1200" b="1" dirty="0" err="1">
                    <a:latin typeface="Courier New" panose="02070309020205020404" pitchFamily="49" charset="0"/>
                    <a:cs typeface="Courier New" panose="02070309020205020404" pitchFamily="49" charset="0"/>
                  </a:rPr>
                  <a:t>regulator_mode</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input d</a:t>
                </a:r>
                <a:r>
                  <a:rPr lang="en-US" sz="1200" dirty="0">
                    <a:latin typeface="+mn-lt"/>
                  </a:rPr>
                  <a:t>ata </a:t>
                </a:r>
                <a:r>
                  <a:rPr lang="en-US" sz="1200" dirty="0"/>
                  <a:t>port using auto-generated API</a:t>
                </a:r>
              </a:p>
            </p:txBody>
          </p:sp>
          <p:sp>
            <p:nvSpPr>
              <p:cNvPr id="40" name="Line 13">
                <a:extLst>
                  <a:ext uri="{FF2B5EF4-FFF2-40B4-BE49-F238E27FC236}">
                    <a16:creationId xmlns:a16="http://schemas.microsoft.com/office/drawing/2014/main" id="{2F9083AF-8BF4-7D72-39A7-1907C5F09009}"/>
                  </a:ext>
                </a:extLst>
              </p:cNvPr>
              <p:cNvSpPr>
                <a:spLocks noChangeShapeType="1"/>
              </p:cNvSpPr>
              <p:nvPr/>
            </p:nvSpPr>
            <p:spPr bwMode="auto">
              <a:xfrm flipH="1">
                <a:off x="7701642" y="3593144"/>
                <a:ext cx="43544" cy="720139"/>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sp>
          <p:nvSpPr>
            <p:cNvPr id="16" name="Rectangle 15">
              <a:extLst>
                <a:ext uri="{FF2B5EF4-FFF2-40B4-BE49-F238E27FC236}">
                  <a16:creationId xmlns:a16="http://schemas.microsoft.com/office/drawing/2014/main" id="{64E22DE4-401B-737E-C605-3AA7F5DB3556}"/>
                </a:ext>
              </a:extLst>
            </p:cNvPr>
            <p:cNvSpPr/>
            <p:nvPr/>
          </p:nvSpPr>
          <p:spPr bwMode="auto">
            <a:xfrm>
              <a:off x="6553200" y="3856083"/>
              <a:ext cx="16002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48" name="Group 47">
            <a:extLst>
              <a:ext uri="{FF2B5EF4-FFF2-40B4-BE49-F238E27FC236}">
                <a16:creationId xmlns:a16="http://schemas.microsoft.com/office/drawing/2014/main" id="{879EF1EE-7DF9-68F1-E65A-50E3C6D861CB}"/>
              </a:ext>
            </a:extLst>
          </p:cNvPr>
          <p:cNvGrpSpPr/>
          <p:nvPr/>
        </p:nvGrpSpPr>
        <p:grpSpPr>
          <a:xfrm>
            <a:off x="3657600" y="4922883"/>
            <a:ext cx="4648199" cy="1135880"/>
            <a:chOff x="3657600" y="4922883"/>
            <a:chExt cx="4648199" cy="1135880"/>
          </a:xfrm>
        </p:grpSpPr>
        <p:sp>
          <p:nvSpPr>
            <p:cNvPr id="41" name="Rectangle 40">
              <a:extLst>
                <a:ext uri="{FF2B5EF4-FFF2-40B4-BE49-F238E27FC236}">
                  <a16:creationId xmlns:a16="http://schemas.microsoft.com/office/drawing/2014/main" id="{D90CAD4F-390F-988A-B440-18EA1104FB50}"/>
                </a:ext>
              </a:extLst>
            </p:cNvPr>
            <p:cNvSpPr/>
            <p:nvPr/>
          </p:nvSpPr>
          <p:spPr bwMode="auto">
            <a:xfrm>
              <a:off x="3657600" y="4922883"/>
              <a:ext cx="1828800" cy="18251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12">
              <a:extLst>
                <a:ext uri="{FF2B5EF4-FFF2-40B4-BE49-F238E27FC236}">
                  <a16:creationId xmlns:a16="http://schemas.microsoft.com/office/drawing/2014/main" id="{088DBDC8-BA75-BEFB-0D0F-DD7D543C31D0}"/>
                </a:ext>
              </a:extLst>
            </p:cNvPr>
            <p:cNvSpPr txBox="1">
              <a:spLocks noChangeArrowheads="1"/>
            </p:cNvSpPr>
            <p:nvPr/>
          </p:nvSpPr>
          <p:spPr bwMode="auto">
            <a:xfrm>
              <a:off x="5867400" y="5412432"/>
              <a:ext cx="2438399"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Putting a value from the </a:t>
              </a:r>
              <a:r>
                <a:rPr lang="en-US" sz="1200" b="1" dirty="0" err="1">
                  <a:latin typeface="Courier New" panose="02070309020205020404" pitchFamily="49" charset="0"/>
                  <a:cs typeface="Courier New" panose="02070309020205020404" pitchFamily="49" charset="0"/>
                </a:rPr>
                <a:t>heat_control</a:t>
              </a:r>
              <a:r>
                <a:rPr lang="en-US" sz="1200" b="1" dirty="0">
                  <a:latin typeface="Courier New" panose="02070309020205020404" pitchFamily="49" charset="0"/>
                  <a:cs typeface="Courier New" panose="02070309020205020404" pitchFamily="49" charset="0"/>
                </a:rPr>
                <a:t> </a:t>
              </a:r>
              <a:r>
                <a:rPr lang="en-US" sz="1200" dirty="0">
                  <a:latin typeface="+mn-lt"/>
                  <a:cs typeface="Courier New" panose="02070309020205020404" pitchFamily="49" charset="0"/>
                </a:rPr>
                <a:t>output</a:t>
              </a:r>
              <a:r>
                <a:rPr lang="en-US" sz="1200" b="1" dirty="0">
                  <a:latin typeface="+mn-lt"/>
                  <a:cs typeface="Courier New" panose="02070309020205020404" pitchFamily="49" charset="0"/>
                </a:rPr>
                <a:t> </a:t>
              </a:r>
              <a:r>
                <a:rPr lang="en-US" sz="1200" dirty="0">
                  <a:latin typeface="+mn-lt"/>
                </a:rPr>
                <a:t>data </a:t>
              </a:r>
              <a:r>
                <a:rPr lang="en-US" sz="1200" dirty="0"/>
                <a:t>port using auto-generated API</a:t>
              </a:r>
            </a:p>
          </p:txBody>
        </p:sp>
        <p:sp>
          <p:nvSpPr>
            <p:cNvPr id="43" name="Line 13">
              <a:extLst>
                <a:ext uri="{FF2B5EF4-FFF2-40B4-BE49-F238E27FC236}">
                  <a16:creationId xmlns:a16="http://schemas.microsoft.com/office/drawing/2014/main" id="{480486A5-46BF-F7C3-66C9-26B7AF66D5FE}"/>
                </a:ext>
              </a:extLst>
            </p:cNvPr>
            <p:cNvSpPr>
              <a:spLocks noChangeShapeType="1"/>
            </p:cNvSpPr>
            <p:nvPr/>
          </p:nvSpPr>
          <p:spPr bwMode="auto">
            <a:xfrm>
              <a:off x="5310552" y="5126331"/>
              <a:ext cx="556847" cy="360070"/>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grpSp>
      <p:grpSp>
        <p:nvGrpSpPr>
          <p:cNvPr id="45" name="Group 44">
            <a:extLst>
              <a:ext uri="{FF2B5EF4-FFF2-40B4-BE49-F238E27FC236}">
                <a16:creationId xmlns:a16="http://schemas.microsoft.com/office/drawing/2014/main" id="{FE05F289-355D-1D58-9EF2-1B182B3E1542}"/>
              </a:ext>
            </a:extLst>
          </p:cNvPr>
          <p:cNvGrpSpPr/>
          <p:nvPr/>
        </p:nvGrpSpPr>
        <p:grpSpPr>
          <a:xfrm>
            <a:off x="2077146" y="1758417"/>
            <a:ext cx="1143000" cy="457200"/>
            <a:chOff x="533400" y="1981200"/>
            <a:chExt cx="1143000" cy="457200"/>
          </a:xfrm>
        </p:grpSpPr>
        <p:sp>
          <p:nvSpPr>
            <p:cNvPr id="46" name="Oval 45">
              <a:extLst>
                <a:ext uri="{FF2B5EF4-FFF2-40B4-BE49-F238E27FC236}">
                  <a16:creationId xmlns:a16="http://schemas.microsoft.com/office/drawing/2014/main" id="{6CE643A2-34B6-1163-BCED-0F0578E2B7BD}"/>
                </a:ext>
              </a:extLst>
            </p:cNvPr>
            <p:cNvSpPr/>
            <p:nvPr/>
          </p:nvSpPr>
          <p:spPr bwMode="auto">
            <a:xfrm>
              <a:off x="533400" y="1981200"/>
              <a:ext cx="1143000" cy="45720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TextBox 46">
              <a:extLst>
                <a:ext uri="{FF2B5EF4-FFF2-40B4-BE49-F238E27FC236}">
                  <a16:creationId xmlns:a16="http://schemas.microsoft.com/office/drawing/2014/main" id="{30ECC3A1-F795-418C-7990-65EBFB884815}"/>
                </a:ext>
              </a:extLst>
            </p:cNvPr>
            <p:cNvSpPr txBox="1"/>
            <p:nvPr/>
          </p:nvSpPr>
          <p:spPr>
            <a:xfrm>
              <a:off x="838200" y="2051583"/>
              <a:ext cx="481222" cy="338554"/>
            </a:xfrm>
            <a:prstGeom prst="rect">
              <a:avLst/>
            </a:prstGeom>
            <a:noFill/>
          </p:spPr>
          <p:txBody>
            <a:bodyPr wrap="none" rtlCol="0">
              <a:spAutoFit/>
            </a:bodyPr>
            <a:lstStyle/>
            <a:p>
              <a:r>
                <a:rPr lang="en-US" sz="1600" dirty="0">
                  <a:solidFill>
                    <a:srgbClr val="FF0000"/>
                  </a:solidFill>
                </a:rPr>
                <a:t>Put</a:t>
              </a:r>
            </a:p>
          </p:txBody>
        </p:sp>
      </p:grpSp>
      <p:sp>
        <p:nvSpPr>
          <p:cNvPr id="49" name="TextBox 48">
            <a:extLst>
              <a:ext uri="{FF2B5EF4-FFF2-40B4-BE49-F238E27FC236}">
                <a16:creationId xmlns:a16="http://schemas.microsoft.com/office/drawing/2014/main" id="{4BAE6DBF-63D0-0B48-10CB-6044DD8AC787}"/>
              </a:ext>
            </a:extLst>
          </p:cNvPr>
          <p:cNvSpPr txBox="1"/>
          <p:nvPr/>
        </p:nvSpPr>
        <p:spPr>
          <a:xfrm>
            <a:off x="4038600" y="1371600"/>
            <a:ext cx="4495800" cy="584775"/>
          </a:xfrm>
          <a:prstGeom prst="rect">
            <a:avLst/>
          </a:prstGeom>
          <a:noFill/>
        </p:spPr>
        <p:txBody>
          <a:bodyPr wrap="square" rtlCol="0">
            <a:spAutoFit/>
          </a:bodyPr>
          <a:lstStyle/>
          <a:p>
            <a:r>
              <a:rPr lang="en-US" sz="1600" i="1" dirty="0"/>
              <a:t>…Interfaces/APIs/Skeletons for application code are auto-generated from AADL model</a:t>
            </a:r>
          </a:p>
        </p:txBody>
      </p:sp>
      <p:sp>
        <p:nvSpPr>
          <p:cNvPr id="7" name="Slide Number Placeholder 6">
            <a:extLst>
              <a:ext uri="{FF2B5EF4-FFF2-40B4-BE49-F238E27FC236}">
                <a16:creationId xmlns:a16="http://schemas.microsoft.com/office/drawing/2014/main" id="{7A9DECE4-36E3-838A-5F6D-488F3D9A72FF}"/>
              </a:ext>
            </a:extLst>
          </p:cNvPr>
          <p:cNvSpPr>
            <a:spLocks noGrp="1"/>
          </p:cNvSpPr>
          <p:nvPr>
            <p:ph type="sldNum" sz="quarter" idx="11"/>
          </p:nvPr>
        </p:nvSpPr>
        <p:spPr/>
        <p:txBody>
          <a:bodyPr/>
          <a:lstStyle/>
          <a:p>
            <a:pPr>
              <a:defRPr/>
            </a:pPr>
            <a:fld id="{6E0AA622-F4CE-604D-A669-CD3D12FC535C}" type="slidenum">
              <a:rPr lang="en-US" smtClean="0"/>
              <a:pPr>
                <a:defRPr/>
              </a:pPr>
              <a:t>17</a:t>
            </a:fld>
            <a:endParaRPr lang="en-US"/>
          </a:p>
        </p:txBody>
      </p:sp>
    </p:spTree>
    <p:extLst>
      <p:ext uri="{BB962C8B-B14F-4D97-AF65-F5344CB8AC3E}">
        <p14:creationId xmlns:p14="http://schemas.microsoft.com/office/powerpoint/2010/main" val="83548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5E1A-6F4B-78FF-3E79-D70D6B275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7921B-E6AA-30D9-0A6B-C2BFF798DC42}"/>
              </a:ext>
            </a:extLst>
          </p:cNvPr>
          <p:cNvSpPr>
            <a:spLocks noGrp="1"/>
          </p:cNvSpPr>
          <p:nvPr>
            <p:ph type="title"/>
          </p:nvPr>
        </p:nvSpPr>
        <p:spPr/>
        <p:txBody>
          <a:bodyPr/>
          <a:lstStyle/>
          <a:p>
            <a:r>
              <a:rPr lang="en-US" dirty="0"/>
              <a:t>Demo</a:t>
            </a:r>
          </a:p>
        </p:txBody>
      </p:sp>
      <p:sp>
        <p:nvSpPr>
          <p:cNvPr id="3" name="Slide Number Placeholder 2">
            <a:extLst>
              <a:ext uri="{FF2B5EF4-FFF2-40B4-BE49-F238E27FC236}">
                <a16:creationId xmlns:a16="http://schemas.microsoft.com/office/drawing/2014/main" id="{55CFFFDD-3280-E25C-5033-22EB0492980A}"/>
              </a:ext>
            </a:extLst>
          </p:cNvPr>
          <p:cNvSpPr>
            <a:spLocks noGrp="1"/>
          </p:cNvSpPr>
          <p:nvPr>
            <p:ph type="sldNum" sz="quarter" idx="11"/>
          </p:nvPr>
        </p:nvSpPr>
        <p:spPr/>
        <p:txBody>
          <a:bodyPr/>
          <a:lstStyle/>
          <a:p>
            <a:pPr>
              <a:defRPr/>
            </a:pPr>
            <a:fld id="{6E0AA622-F4CE-604D-A669-CD3D12FC535C}" type="slidenum">
              <a:rPr lang="en-US" smtClean="0"/>
              <a:pPr>
                <a:defRPr/>
              </a:pPr>
              <a:t>18</a:t>
            </a:fld>
            <a:endParaRPr lang="en-US"/>
          </a:p>
        </p:txBody>
      </p:sp>
      <p:sp>
        <p:nvSpPr>
          <p:cNvPr id="5" name="Text Box 4">
            <a:extLst>
              <a:ext uri="{FF2B5EF4-FFF2-40B4-BE49-F238E27FC236}">
                <a16:creationId xmlns:a16="http://schemas.microsoft.com/office/drawing/2014/main" id="{20CDFF56-D949-309C-7E85-784AECE2A94F}"/>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code generation and viewing auto-generated skeleton Slang project in </a:t>
            </a:r>
            <a:r>
              <a:rPr lang="en-US" sz="1800" dirty="0" err="1"/>
              <a:t>Sireum</a:t>
            </a:r>
            <a:r>
              <a:rPr lang="en-US" sz="1800" dirty="0"/>
              <a:t> IVE</a:t>
            </a:r>
          </a:p>
        </p:txBody>
      </p:sp>
      <p:sp>
        <p:nvSpPr>
          <p:cNvPr id="6" name="TextBox 5">
            <a:extLst>
              <a:ext uri="{FF2B5EF4-FFF2-40B4-BE49-F238E27FC236}">
                <a16:creationId xmlns:a16="http://schemas.microsoft.com/office/drawing/2014/main" id="{CC51CB21-51C1-19DD-6CC8-DEE04A44381C}"/>
              </a:ext>
            </a:extLst>
          </p:cNvPr>
          <p:cNvSpPr txBox="1"/>
          <p:nvPr/>
        </p:nvSpPr>
        <p:spPr>
          <a:xfrm>
            <a:off x="1828800" y="3276600"/>
            <a:ext cx="1934697" cy="461665"/>
          </a:xfrm>
          <a:prstGeom prst="rect">
            <a:avLst/>
          </a:prstGeom>
          <a:solidFill>
            <a:srgbClr val="FF0000"/>
          </a:solidFill>
        </p:spPr>
        <p:txBody>
          <a:bodyPr wrap="none" rtlCol="0">
            <a:spAutoFit/>
          </a:bodyPr>
          <a:lstStyle/>
          <a:p>
            <a:r>
              <a:rPr lang="en-US" dirty="0"/>
              <a:t>Add graphics</a:t>
            </a:r>
          </a:p>
        </p:txBody>
      </p:sp>
    </p:spTree>
    <p:extLst>
      <p:ext uri="{BB962C8B-B14F-4D97-AF65-F5344CB8AC3E}">
        <p14:creationId xmlns:p14="http://schemas.microsoft.com/office/powerpoint/2010/main" val="132071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817614"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523220"/>
          </a:xfrm>
          <a:prstGeom prst="rect">
            <a:avLst/>
          </a:prstGeom>
          <a:solidFill>
            <a:schemeClr val="accent2"/>
          </a:solidFill>
        </p:spPr>
        <p:txBody>
          <a:bodyPr wrap="square" rtlCol="0">
            <a:spAutoFit/>
          </a:bodyPr>
          <a:lstStyle/>
          <a:p>
            <a:r>
              <a:rPr lang="en-US" sz="1400" dirty="0"/>
              <a:t>On each dispatch, AADL threads follow a well-known </a:t>
            </a:r>
            <a:r>
              <a:rPr lang="en-US" sz="1400" b="1" dirty="0"/>
              <a:t>input-compute-output</a:t>
            </a:r>
            <a:r>
              <a:rPr lang="en-US" sz="1400" dirty="0"/>
              <a:t> pattern for real-time tasks that simplifies analysis and verification…</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19</a:t>
            </a:fld>
            <a:endParaRPr lang="en-US"/>
          </a:p>
        </p:txBody>
      </p:sp>
      <p:pic>
        <p:nvPicPr>
          <p:cNvPr id="16386" name="Picture 2">
            <a:extLst>
              <a:ext uri="{FF2B5EF4-FFF2-40B4-BE49-F238E27FC236}">
                <a16:creationId xmlns:a16="http://schemas.microsoft.com/office/drawing/2014/main" id="{1A40E9C7-FAB3-B41A-E608-51A14E86EA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3080" y="123763"/>
            <a:ext cx="673100" cy="9684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F276DE1-8A42-41C3-A07D-B25AB9BE3FF4}"/>
              </a:ext>
            </a:extLst>
          </p:cNvPr>
          <p:cNvSpPr txBox="1"/>
          <p:nvPr/>
        </p:nvSpPr>
        <p:spPr>
          <a:xfrm>
            <a:off x="7558117" y="276254"/>
            <a:ext cx="1523999" cy="646331"/>
          </a:xfrm>
          <a:prstGeom prst="rect">
            <a:avLst/>
          </a:prstGeom>
          <a:noFill/>
        </p:spPr>
        <p:txBody>
          <a:bodyPr wrap="square" rtlCol="0">
            <a:spAutoFit/>
          </a:bodyPr>
          <a:lstStyle/>
          <a:p>
            <a:r>
              <a:rPr lang="en-US" sz="1200" dirty="0"/>
              <a:t>“</a:t>
            </a:r>
            <a:r>
              <a:rPr lang="en-US" sz="1200" dirty="0" err="1"/>
              <a:t>Analyzeable</a:t>
            </a:r>
            <a:r>
              <a:rPr lang="en-US" sz="1200" dirty="0"/>
              <a:t> Real-Time Systems” Burns &amp; </a:t>
            </a:r>
            <a:r>
              <a:rPr lang="en-US" sz="1200" dirty="0" err="1"/>
              <a:t>Wellings</a:t>
            </a:r>
            <a:endParaRPr lang="en-US" sz="1200" dirty="0"/>
          </a:p>
        </p:txBody>
      </p:sp>
    </p:spTree>
    <p:extLst>
      <p:ext uri="{BB962C8B-B14F-4D97-AF65-F5344CB8AC3E}">
        <p14:creationId xmlns:p14="http://schemas.microsoft.com/office/powerpoint/2010/main" val="38012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BBAF-4AAC-5546-93D1-E22E745262AC}"/>
              </a:ext>
            </a:extLst>
          </p:cNvPr>
          <p:cNvSpPr>
            <a:spLocks noGrp="1"/>
          </p:cNvSpPr>
          <p:nvPr>
            <p:ph type="title"/>
          </p:nvPr>
        </p:nvSpPr>
        <p:spPr/>
        <p:txBody>
          <a:bodyPr/>
          <a:lstStyle/>
          <a:p>
            <a:r>
              <a:rPr lang="en-US" dirty="0"/>
              <a:t>HAMR</a:t>
            </a:r>
          </a:p>
        </p:txBody>
      </p:sp>
      <p:pic>
        <p:nvPicPr>
          <p:cNvPr id="27" name="Picture 26">
            <a:extLst>
              <a:ext uri="{FF2B5EF4-FFF2-40B4-BE49-F238E27FC236}">
                <a16:creationId xmlns:a16="http://schemas.microsoft.com/office/drawing/2014/main" id="{454D509D-C742-CE46-8C51-FBD5534A2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800" y="1828800"/>
            <a:ext cx="3119078" cy="1507377"/>
          </a:xfrm>
          <a:prstGeom prst="rect">
            <a:avLst/>
          </a:prstGeom>
        </p:spPr>
      </p:pic>
      <p:sp>
        <p:nvSpPr>
          <p:cNvPr id="28" name="TextBox 27">
            <a:extLst>
              <a:ext uri="{FF2B5EF4-FFF2-40B4-BE49-F238E27FC236}">
                <a16:creationId xmlns:a16="http://schemas.microsoft.com/office/drawing/2014/main" id="{2BFFF9B7-B564-E84C-979C-46E168A25CC1}"/>
              </a:ext>
            </a:extLst>
          </p:cNvPr>
          <p:cNvSpPr txBox="1"/>
          <p:nvPr/>
        </p:nvSpPr>
        <p:spPr>
          <a:xfrm>
            <a:off x="76200" y="1219200"/>
            <a:ext cx="8991600" cy="584775"/>
          </a:xfrm>
          <a:prstGeom prst="rect">
            <a:avLst/>
          </a:prstGeom>
          <a:solidFill>
            <a:schemeClr val="accent2"/>
          </a:solidFill>
        </p:spPr>
        <p:txBody>
          <a:bodyPr wrap="square" rtlCol="0">
            <a:spAutoFit/>
          </a:bodyPr>
          <a:lstStyle/>
          <a:p>
            <a:r>
              <a:rPr lang="en-US" sz="1600" b="1" dirty="0"/>
              <a:t>HAMR</a:t>
            </a:r>
            <a:r>
              <a:rPr lang="en-US" sz="1600" dirty="0"/>
              <a:t> – tool chain for [H]</a:t>
            </a:r>
            <a:r>
              <a:rPr lang="en-US" sz="1600" dirty="0" err="1"/>
              <a:t>igh</a:t>
            </a:r>
            <a:r>
              <a:rPr lang="en-US" sz="1600" dirty="0"/>
              <a:t> [A]</a:t>
            </a:r>
            <a:r>
              <a:rPr lang="en-US" sz="1600" dirty="0" err="1"/>
              <a:t>ssurance</a:t>
            </a:r>
            <a:r>
              <a:rPr lang="en-US" sz="1600" dirty="0"/>
              <a:t> [M]</a:t>
            </a:r>
            <a:r>
              <a:rPr lang="en-US" sz="1600" dirty="0" err="1"/>
              <a:t>odeling</a:t>
            </a:r>
            <a:r>
              <a:rPr lang="en-US" sz="1600" dirty="0"/>
              <a:t> and [R]</a:t>
            </a:r>
            <a:r>
              <a:rPr lang="en-US" sz="1600" dirty="0" err="1"/>
              <a:t>apid</a:t>
            </a:r>
            <a:r>
              <a:rPr lang="en-US" sz="1600" dirty="0"/>
              <a:t> engineering for embedded systems (developed by Kansas State University and Galois)</a:t>
            </a:r>
            <a:endParaRPr lang="en-US" sz="1600" b="1" dirty="0"/>
          </a:p>
        </p:txBody>
      </p:sp>
      <p:sp>
        <p:nvSpPr>
          <p:cNvPr id="29" name="TextBox 28">
            <a:extLst>
              <a:ext uri="{FF2B5EF4-FFF2-40B4-BE49-F238E27FC236}">
                <a16:creationId xmlns:a16="http://schemas.microsoft.com/office/drawing/2014/main" id="{6FF13ADE-4284-8F42-9B72-6F7F16C309CD}"/>
              </a:ext>
            </a:extLst>
          </p:cNvPr>
          <p:cNvSpPr txBox="1"/>
          <p:nvPr/>
        </p:nvSpPr>
        <p:spPr>
          <a:xfrm>
            <a:off x="381000" y="1981200"/>
            <a:ext cx="2438400" cy="1077218"/>
          </a:xfrm>
          <a:prstGeom prst="rect">
            <a:avLst/>
          </a:prstGeom>
          <a:solidFill>
            <a:schemeClr val="accent2"/>
          </a:solidFill>
        </p:spPr>
        <p:txBody>
          <a:bodyPr wrap="square" rtlCol="0">
            <a:spAutoFit/>
          </a:bodyPr>
          <a:lstStyle/>
          <a:p>
            <a:r>
              <a:rPr lang="en-US" sz="1600" dirty="0"/>
              <a:t>Modeling, analysis, and verification in the </a:t>
            </a:r>
            <a:r>
              <a:rPr lang="en-US" sz="1600" b="1" dirty="0"/>
              <a:t>AADL</a:t>
            </a:r>
            <a:r>
              <a:rPr lang="en-US" sz="1600" dirty="0"/>
              <a:t> modeling language</a:t>
            </a:r>
          </a:p>
          <a:p>
            <a:r>
              <a:rPr lang="en-US" sz="1600" dirty="0"/>
              <a:t>(+</a:t>
            </a:r>
            <a:r>
              <a:rPr lang="en-US" sz="1600" b="1" dirty="0"/>
              <a:t> SysMLv2 </a:t>
            </a:r>
            <a:r>
              <a:rPr lang="en-US" sz="1600" dirty="0"/>
              <a:t>Prototype)</a:t>
            </a:r>
          </a:p>
        </p:txBody>
      </p:sp>
      <p:pic>
        <p:nvPicPr>
          <p:cNvPr id="30" name="Picture 29">
            <a:extLst>
              <a:ext uri="{FF2B5EF4-FFF2-40B4-BE49-F238E27FC236}">
                <a16:creationId xmlns:a16="http://schemas.microsoft.com/office/drawing/2014/main" id="{9EF11C60-1527-1B44-A6A4-AE18FD650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200" y="2209800"/>
            <a:ext cx="1081702" cy="760418"/>
          </a:xfrm>
          <a:prstGeom prst="rect">
            <a:avLst/>
          </a:prstGeom>
        </p:spPr>
      </p:pic>
      <p:pic>
        <p:nvPicPr>
          <p:cNvPr id="31" name="Picture 30">
            <a:extLst>
              <a:ext uri="{FF2B5EF4-FFF2-40B4-BE49-F238E27FC236}">
                <a16:creationId xmlns:a16="http://schemas.microsoft.com/office/drawing/2014/main" id="{A71A393A-8427-8942-9FA8-8581807FB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0" y="2438400"/>
            <a:ext cx="1143000" cy="590993"/>
          </a:xfrm>
          <a:prstGeom prst="rect">
            <a:avLst/>
          </a:prstGeom>
        </p:spPr>
      </p:pic>
      <p:grpSp>
        <p:nvGrpSpPr>
          <p:cNvPr id="19" name="Group 18">
            <a:extLst>
              <a:ext uri="{FF2B5EF4-FFF2-40B4-BE49-F238E27FC236}">
                <a16:creationId xmlns:a16="http://schemas.microsoft.com/office/drawing/2014/main" id="{30DF6E84-9C97-D640-BD75-E22E7C456AA3}"/>
              </a:ext>
            </a:extLst>
          </p:cNvPr>
          <p:cNvGrpSpPr/>
          <p:nvPr/>
        </p:nvGrpSpPr>
        <p:grpSpPr>
          <a:xfrm>
            <a:off x="381000" y="3657600"/>
            <a:ext cx="8839200" cy="1600438"/>
            <a:chOff x="381000" y="3657600"/>
            <a:chExt cx="8839200" cy="1600438"/>
          </a:xfrm>
        </p:grpSpPr>
        <p:sp>
          <p:nvSpPr>
            <p:cNvPr id="32" name="TextBox 31">
              <a:extLst>
                <a:ext uri="{FF2B5EF4-FFF2-40B4-BE49-F238E27FC236}">
                  <a16:creationId xmlns:a16="http://schemas.microsoft.com/office/drawing/2014/main" id="{C3DA7E0B-16F3-C440-AEA9-851E540FDD12}"/>
                </a:ext>
              </a:extLst>
            </p:cNvPr>
            <p:cNvSpPr txBox="1"/>
            <p:nvPr/>
          </p:nvSpPr>
          <p:spPr>
            <a:xfrm>
              <a:off x="381000" y="3657600"/>
              <a:ext cx="2438400" cy="830997"/>
            </a:xfrm>
            <a:prstGeom prst="rect">
              <a:avLst/>
            </a:prstGeom>
            <a:solidFill>
              <a:schemeClr val="accent2"/>
            </a:solidFill>
          </p:spPr>
          <p:txBody>
            <a:bodyPr wrap="square" rtlCol="0">
              <a:spAutoFit/>
            </a:bodyPr>
            <a:lstStyle/>
            <a:p>
              <a:r>
                <a:rPr lang="en-US" sz="1600" dirty="0"/>
                <a:t>Component development and verification in multiple languages</a:t>
              </a:r>
              <a:endParaRPr lang="en-US" sz="1600" b="1" dirty="0"/>
            </a:p>
          </p:txBody>
        </p:sp>
        <p:grpSp>
          <p:nvGrpSpPr>
            <p:cNvPr id="42" name="Group 41">
              <a:extLst>
                <a:ext uri="{FF2B5EF4-FFF2-40B4-BE49-F238E27FC236}">
                  <a16:creationId xmlns:a16="http://schemas.microsoft.com/office/drawing/2014/main" id="{A8DAF2FB-BBEF-E449-9CD5-A3D5E6EB35E4}"/>
                </a:ext>
              </a:extLst>
            </p:cNvPr>
            <p:cNvGrpSpPr/>
            <p:nvPr/>
          </p:nvGrpSpPr>
          <p:grpSpPr>
            <a:xfrm>
              <a:off x="3505200" y="3810000"/>
              <a:ext cx="1524000" cy="914400"/>
              <a:chOff x="3124200" y="3810000"/>
              <a:chExt cx="2690173" cy="1271337"/>
            </a:xfrm>
          </p:grpSpPr>
          <p:grpSp>
            <p:nvGrpSpPr>
              <p:cNvPr id="45" name="Group 44">
                <a:extLst>
                  <a:ext uri="{FF2B5EF4-FFF2-40B4-BE49-F238E27FC236}">
                    <a16:creationId xmlns:a16="http://schemas.microsoft.com/office/drawing/2014/main" id="{358CF731-BA8E-4F47-B408-80675AA22C1C}"/>
                  </a:ext>
                </a:extLst>
              </p:cNvPr>
              <p:cNvGrpSpPr/>
              <p:nvPr/>
            </p:nvGrpSpPr>
            <p:grpSpPr>
              <a:xfrm>
                <a:off x="4419600" y="3962400"/>
                <a:ext cx="1394773" cy="814137"/>
                <a:chOff x="3733800" y="3200400"/>
                <a:chExt cx="1394773" cy="814137"/>
              </a:xfrm>
            </p:grpSpPr>
            <p:grpSp>
              <p:nvGrpSpPr>
                <p:cNvPr id="108" name="Group 107">
                  <a:extLst>
                    <a:ext uri="{FF2B5EF4-FFF2-40B4-BE49-F238E27FC236}">
                      <a16:creationId xmlns:a16="http://schemas.microsoft.com/office/drawing/2014/main" id="{B191B211-41B3-F74F-86BE-5CF048E107E6}"/>
                    </a:ext>
                  </a:extLst>
                </p:cNvPr>
                <p:cNvGrpSpPr/>
                <p:nvPr/>
              </p:nvGrpSpPr>
              <p:grpSpPr>
                <a:xfrm>
                  <a:off x="3733800" y="3200400"/>
                  <a:ext cx="1394773" cy="814137"/>
                  <a:chOff x="3810000" y="5181600"/>
                  <a:chExt cx="1394773" cy="814137"/>
                </a:xfrm>
              </p:grpSpPr>
              <p:sp>
                <p:nvSpPr>
                  <p:cNvPr id="123" name="Rounded Rectangle 122">
                    <a:extLst>
                      <a:ext uri="{FF2B5EF4-FFF2-40B4-BE49-F238E27FC236}">
                        <a16:creationId xmlns:a16="http://schemas.microsoft.com/office/drawing/2014/main" id="{618C930B-F3BD-8B4A-9399-E14F3C16A8D2}"/>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4" name="Oval 123">
                    <a:extLst>
                      <a:ext uri="{FF2B5EF4-FFF2-40B4-BE49-F238E27FC236}">
                        <a16:creationId xmlns:a16="http://schemas.microsoft.com/office/drawing/2014/main" id="{09B33308-47C0-434E-9FAA-0FC16203BC2C}"/>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5" name="Oval 124">
                    <a:extLst>
                      <a:ext uri="{FF2B5EF4-FFF2-40B4-BE49-F238E27FC236}">
                        <a16:creationId xmlns:a16="http://schemas.microsoft.com/office/drawing/2014/main" id="{402D42D9-4DFD-CD4F-A4A7-E3B42D1FBA5E}"/>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09" name="Group 108">
                  <a:extLst>
                    <a:ext uri="{FF2B5EF4-FFF2-40B4-BE49-F238E27FC236}">
                      <a16:creationId xmlns:a16="http://schemas.microsoft.com/office/drawing/2014/main" id="{AE132FEE-64C8-E545-B5D5-FDAA62616D33}"/>
                    </a:ext>
                  </a:extLst>
                </p:cNvPr>
                <p:cNvGrpSpPr/>
                <p:nvPr/>
              </p:nvGrpSpPr>
              <p:grpSpPr>
                <a:xfrm>
                  <a:off x="4038600" y="3429000"/>
                  <a:ext cx="304800" cy="381000"/>
                  <a:chOff x="7391400" y="5715000"/>
                  <a:chExt cx="304800" cy="381000"/>
                </a:xfrm>
              </p:grpSpPr>
              <p:cxnSp>
                <p:nvCxnSpPr>
                  <p:cNvPr id="117" name="Straight Connector 116">
                    <a:extLst>
                      <a:ext uri="{FF2B5EF4-FFF2-40B4-BE49-F238E27FC236}">
                        <a16:creationId xmlns:a16="http://schemas.microsoft.com/office/drawing/2014/main" id="{694F2FCE-5140-D64A-A783-869C5B68BC4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3AEA4682-FC36-FC41-B540-F8234CE2285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9" name="Straight Connector 118">
                    <a:extLst>
                      <a:ext uri="{FF2B5EF4-FFF2-40B4-BE49-F238E27FC236}">
                        <a16:creationId xmlns:a16="http://schemas.microsoft.com/office/drawing/2014/main" id="{2479A092-7E1D-BD44-867A-F892AAABAF87}"/>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0" name="Straight Connector 119">
                    <a:extLst>
                      <a:ext uri="{FF2B5EF4-FFF2-40B4-BE49-F238E27FC236}">
                        <a16:creationId xmlns:a16="http://schemas.microsoft.com/office/drawing/2014/main" id="{F3C03C36-A306-054C-ADB0-7E7ACC1E69D3}"/>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1" name="Straight Connector 120">
                    <a:extLst>
                      <a:ext uri="{FF2B5EF4-FFF2-40B4-BE49-F238E27FC236}">
                        <a16:creationId xmlns:a16="http://schemas.microsoft.com/office/drawing/2014/main" id="{C8AEC0DE-85A9-1A44-BFBD-F375E068A0C9}"/>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2" name="Straight Connector 121">
                    <a:extLst>
                      <a:ext uri="{FF2B5EF4-FFF2-40B4-BE49-F238E27FC236}">
                        <a16:creationId xmlns:a16="http://schemas.microsoft.com/office/drawing/2014/main" id="{A2D44273-F5D9-DC48-ADF0-F43A783EC842}"/>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10" name="Group 109">
                  <a:extLst>
                    <a:ext uri="{FF2B5EF4-FFF2-40B4-BE49-F238E27FC236}">
                      <a16:creationId xmlns:a16="http://schemas.microsoft.com/office/drawing/2014/main" id="{486DA79D-0BB2-2A4D-845F-2A959C7723EA}"/>
                    </a:ext>
                  </a:extLst>
                </p:cNvPr>
                <p:cNvGrpSpPr/>
                <p:nvPr/>
              </p:nvGrpSpPr>
              <p:grpSpPr>
                <a:xfrm>
                  <a:off x="4495800" y="3429000"/>
                  <a:ext cx="304800" cy="381000"/>
                  <a:chOff x="7391400" y="5715000"/>
                  <a:chExt cx="304800" cy="381000"/>
                </a:xfrm>
              </p:grpSpPr>
              <p:cxnSp>
                <p:nvCxnSpPr>
                  <p:cNvPr id="111" name="Straight Connector 110">
                    <a:extLst>
                      <a:ext uri="{FF2B5EF4-FFF2-40B4-BE49-F238E27FC236}">
                        <a16:creationId xmlns:a16="http://schemas.microsoft.com/office/drawing/2014/main" id="{043CE18F-6D7D-524C-A95B-D8B16C5B0A95}"/>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2" name="Straight Connector 111">
                    <a:extLst>
                      <a:ext uri="{FF2B5EF4-FFF2-40B4-BE49-F238E27FC236}">
                        <a16:creationId xmlns:a16="http://schemas.microsoft.com/office/drawing/2014/main" id="{0E66F78A-4675-0D49-B487-4C8E13D4851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3" name="Straight Connector 112">
                    <a:extLst>
                      <a:ext uri="{FF2B5EF4-FFF2-40B4-BE49-F238E27FC236}">
                        <a16:creationId xmlns:a16="http://schemas.microsoft.com/office/drawing/2014/main" id="{EB6F53C1-351A-3048-AC3A-EE884E83946E}"/>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4" name="Straight Connector 113">
                    <a:extLst>
                      <a:ext uri="{FF2B5EF4-FFF2-40B4-BE49-F238E27FC236}">
                        <a16:creationId xmlns:a16="http://schemas.microsoft.com/office/drawing/2014/main" id="{547605CD-3F7B-1944-A30D-B82524BD52C9}"/>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5" name="Straight Connector 114">
                    <a:extLst>
                      <a:ext uri="{FF2B5EF4-FFF2-40B4-BE49-F238E27FC236}">
                        <a16:creationId xmlns:a16="http://schemas.microsoft.com/office/drawing/2014/main" id="{D3FBB56A-3975-CB48-9E70-A35646C8B072}"/>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3B1AC2A4-4E80-F148-B0A7-F6658F2139C3}"/>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6" name="Group 45">
                <a:extLst>
                  <a:ext uri="{FF2B5EF4-FFF2-40B4-BE49-F238E27FC236}">
                    <a16:creationId xmlns:a16="http://schemas.microsoft.com/office/drawing/2014/main" id="{43092CEA-4C82-5A46-ABF6-479548229007}"/>
                  </a:ext>
                </a:extLst>
              </p:cNvPr>
              <p:cNvGrpSpPr/>
              <p:nvPr/>
            </p:nvGrpSpPr>
            <p:grpSpPr>
              <a:xfrm>
                <a:off x="3124200" y="3962400"/>
                <a:ext cx="1398012" cy="814137"/>
                <a:chOff x="3798982" y="3200400"/>
                <a:chExt cx="1398012" cy="814137"/>
              </a:xfrm>
            </p:grpSpPr>
            <p:grpSp>
              <p:nvGrpSpPr>
                <p:cNvPr id="90" name="Group 89">
                  <a:extLst>
                    <a:ext uri="{FF2B5EF4-FFF2-40B4-BE49-F238E27FC236}">
                      <a16:creationId xmlns:a16="http://schemas.microsoft.com/office/drawing/2014/main" id="{88BDC625-67C8-B947-8108-EC5F2884A19D}"/>
                    </a:ext>
                  </a:extLst>
                </p:cNvPr>
                <p:cNvGrpSpPr/>
                <p:nvPr/>
              </p:nvGrpSpPr>
              <p:grpSpPr>
                <a:xfrm>
                  <a:off x="3798982" y="3200400"/>
                  <a:ext cx="1398012" cy="814137"/>
                  <a:chOff x="3875182" y="5181600"/>
                  <a:chExt cx="1398012" cy="814137"/>
                </a:xfrm>
              </p:grpSpPr>
              <p:sp>
                <p:nvSpPr>
                  <p:cNvPr id="105" name="Rounded Rectangle 104">
                    <a:extLst>
                      <a:ext uri="{FF2B5EF4-FFF2-40B4-BE49-F238E27FC236}">
                        <a16:creationId xmlns:a16="http://schemas.microsoft.com/office/drawing/2014/main" id="{5A304DAA-34BF-D845-8C67-C07E00849AAB}"/>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6" name="Oval 105">
                    <a:extLst>
                      <a:ext uri="{FF2B5EF4-FFF2-40B4-BE49-F238E27FC236}">
                        <a16:creationId xmlns:a16="http://schemas.microsoft.com/office/drawing/2014/main" id="{A20F73AB-DEBF-1044-9CFF-8B87075696C3}"/>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7" name="Oval 106">
                    <a:extLst>
                      <a:ext uri="{FF2B5EF4-FFF2-40B4-BE49-F238E27FC236}">
                        <a16:creationId xmlns:a16="http://schemas.microsoft.com/office/drawing/2014/main" id="{9C7DE019-9C21-8D41-BE96-CAA490E07DC6}"/>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91" name="Group 90">
                  <a:extLst>
                    <a:ext uri="{FF2B5EF4-FFF2-40B4-BE49-F238E27FC236}">
                      <a16:creationId xmlns:a16="http://schemas.microsoft.com/office/drawing/2014/main" id="{1EC734F8-6A3D-974A-9BB2-5394390C2D5C}"/>
                    </a:ext>
                  </a:extLst>
                </p:cNvPr>
                <p:cNvGrpSpPr/>
                <p:nvPr/>
              </p:nvGrpSpPr>
              <p:grpSpPr>
                <a:xfrm>
                  <a:off x="4038600" y="3429000"/>
                  <a:ext cx="304800" cy="381000"/>
                  <a:chOff x="7391400" y="5715000"/>
                  <a:chExt cx="304800" cy="381000"/>
                </a:xfrm>
              </p:grpSpPr>
              <p:cxnSp>
                <p:nvCxnSpPr>
                  <p:cNvPr id="99" name="Straight Connector 98">
                    <a:extLst>
                      <a:ext uri="{FF2B5EF4-FFF2-40B4-BE49-F238E27FC236}">
                        <a16:creationId xmlns:a16="http://schemas.microsoft.com/office/drawing/2014/main" id="{1FFB3A04-A9BD-9240-B0DD-88EEDB143BFC}"/>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0" name="Straight Connector 99">
                    <a:extLst>
                      <a:ext uri="{FF2B5EF4-FFF2-40B4-BE49-F238E27FC236}">
                        <a16:creationId xmlns:a16="http://schemas.microsoft.com/office/drawing/2014/main" id="{43E66342-B7B1-5842-9BEE-9EA28E1B109E}"/>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1" name="Straight Connector 100">
                    <a:extLst>
                      <a:ext uri="{FF2B5EF4-FFF2-40B4-BE49-F238E27FC236}">
                        <a16:creationId xmlns:a16="http://schemas.microsoft.com/office/drawing/2014/main" id="{71A78D96-166A-7E44-8B8D-4D43AF8DBEF5}"/>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2" name="Straight Connector 101">
                    <a:extLst>
                      <a:ext uri="{FF2B5EF4-FFF2-40B4-BE49-F238E27FC236}">
                        <a16:creationId xmlns:a16="http://schemas.microsoft.com/office/drawing/2014/main" id="{54DFE10D-B896-C840-A5BA-3FF6ADC1DB6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3" name="Straight Connector 102">
                    <a:extLst>
                      <a:ext uri="{FF2B5EF4-FFF2-40B4-BE49-F238E27FC236}">
                        <a16:creationId xmlns:a16="http://schemas.microsoft.com/office/drawing/2014/main" id="{BAE44792-29F8-EB45-B9BF-E34EF0946BAE}"/>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04" name="Straight Connector 103">
                    <a:extLst>
                      <a:ext uri="{FF2B5EF4-FFF2-40B4-BE49-F238E27FC236}">
                        <a16:creationId xmlns:a16="http://schemas.microsoft.com/office/drawing/2014/main" id="{0F0E6543-17CA-D548-8186-1811CC0A958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92" name="Group 91">
                  <a:extLst>
                    <a:ext uri="{FF2B5EF4-FFF2-40B4-BE49-F238E27FC236}">
                      <a16:creationId xmlns:a16="http://schemas.microsoft.com/office/drawing/2014/main" id="{F17DE1D6-62BD-EF40-AB76-5DA563CCFBEA}"/>
                    </a:ext>
                  </a:extLst>
                </p:cNvPr>
                <p:cNvGrpSpPr/>
                <p:nvPr/>
              </p:nvGrpSpPr>
              <p:grpSpPr>
                <a:xfrm>
                  <a:off x="4495800" y="3429000"/>
                  <a:ext cx="304800" cy="381000"/>
                  <a:chOff x="7391400" y="5715000"/>
                  <a:chExt cx="304800" cy="381000"/>
                </a:xfrm>
              </p:grpSpPr>
              <p:cxnSp>
                <p:nvCxnSpPr>
                  <p:cNvPr id="93" name="Straight Connector 92">
                    <a:extLst>
                      <a:ext uri="{FF2B5EF4-FFF2-40B4-BE49-F238E27FC236}">
                        <a16:creationId xmlns:a16="http://schemas.microsoft.com/office/drawing/2014/main" id="{8071C51E-8BEE-114E-908C-32A7336F59D9}"/>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4" name="Straight Connector 93">
                    <a:extLst>
                      <a:ext uri="{FF2B5EF4-FFF2-40B4-BE49-F238E27FC236}">
                        <a16:creationId xmlns:a16="http://schemas.microsoft.com/office/drawing/2014/main" id="{F6580633-DFFC-C84F-A30C-0CCD7D3FAEB8}"/>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5" name="Straight Connector 94">
                    <a:extLst>
                      <a:ext uri="{FF2B5EF4-FFF2-40B4-BE49-F238E27FC236}">
                        <a16:creationId xmlns:a16="http://schemas.microsoft.com/office/drawing/2014/main" id="{75A09E64-616F-CA42-B2B8-FC0B263A90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6" name="Straight Connector 95">
                    <a:extLst>
                      <a:ext uri="{FF2B5EF4-FFF2-40B4-BE49-F238E27FC236}">
                        <a16:creationId xmlns:a16="http://schemas.microsoft.com/office/drawing/2014/main" id="{E90CF937-BED2-3649-BF0B-4B3BB6005AE6}"/>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7" name="Straight Connector 96">
                    <a:extLst>
                      <a:ext uri="{FF2B5EF4-FFF2-40B4-BE49-F238E27FC236}">
                        <a16:creationId xmlns:a16="http://schemas.microsoft.com/office/drawing/2014/main" id="{2AEFCEB2-AACD-F04A-9DB5-0F04625640EB}"/>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8" name="Straight Connector 97">
                    <a:extLst>
                      <a:ext uri="{FF2B5EF4-FFF2-40B4-BE49-F238E27FC236}">
                        <a16:creationId xmlns:a16="http://schemas.microsoft.com/office/drawing/2014/main" id="{F9555DE3-CB55-6643-B079-E662BB92DA45}"/>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7" name="Group 46">
                <a:extLst>
                  <a:ext uri="{FF2B5EF4-FFF2-40B4-BE49-F238E27FC236}">
                    <a16:creationId xmlns:a16="http://schemas.microsoft.com/office/drawing/2014/main" id="{EF59E90E-0677-8143-BB5D-99D54ADEEFC2}"/>
                  </a:ext>
                </a:extLst>
              </p:cNvPr>
              <p:cNvGrpSpPr/>
              <p:nvPr/>
            </p:nvGrpSpPr>
            <p:grpSpPr>
              <a:xfrm>
                <a:off x="3581400" y="3810000"/>
                <a:ext cx="1463194" cy="914400"/>
                <a:chOff x="3733800" y="3200400"/>
                <a:chExt cx="1463194" cy="914400"/>
              </a:xfrm>
            </p:grpSpPr>
            <p:grpSp>
              <p:nvGrpSpPr>
                <p:cNvPr id="69" name="Group 68">
                  <a:extLst>
                    <a:ext uri="{FF2B5EF4-FFF2-40B4-BE49-F238E27FC236}">
                      <a16:creationId xmlns:a16="http://schemas.microsoft.com/office/drawing/2014/main" id="{E4626C6C-47A4-5146-BFF4-88F06566D648}"/>
                    </a:ext>
                  </a:extLst>
                </p:cNvPr>
                <p:cNvGrpSpPr/>
                <p:nvPr/>
              </p:nvGrpSpPr>
              <p:grpSpPr>
                <a:xfrm>
                  <a:off x="3733800" y="3200400"/>
                  <a:ext cx="1463194" cy="914400"/>
                  <a:chOff x="3810000" y="5181600"/>
                  <a:chExt cx="1463194" cy="914400"/>
                </a:xfrm>
              </p:grpSpPr>
              <p:sp>
                <p:nvSpPr>
                  <p:cNvPr id="84" name="Rounded Rectangle 83">
                    <a:extLst>
                      <a:ext uri="{FF2B5EF4-FFF2-40B4-BE49-F238E27FC236}">
                        <a16:creationId xmlns:a16="http://schemas.microsoft.com/office/drawing/2014/main" id="{F30ADDF1-1B32-B641-A3F6-EE7CC78A8863}"/>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5" name="Oval 84">
                    <a:extLst>
                      <a:ext uri="{FF2B5EF4-FFF2-40B4-BE49-F238E27FC236}">
                        <a16:creationId xmlns:a16="http://schemas.microsoft.com/office/drawing/2014/main" id="{EE6528D8-810F-9F46-8110-8C1248ECD72A}"/>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6" name="Oval 85">
                    <a:extLst>
                      <a:ext uri="{FF2B5EF4-FFF2-40B4-BE49-F238E27FC236}">
                        <a16:creationId xmlns:a16="http://schemas.microsoft.com/office/drawing/2014/main" id="{20E0A756-889D-CC42-86CA-B1E03F98F971}"/>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7" name="Oval 86">
                    <a:extLst>
                      <a:ext uri="{FF2B5EF4-FFF2-40B4-BE49-F238E27FC236}">
                        <a16:creationId xmlns:a16="http://schemas.microsoft.com/office/drawing/2014/main" id="{04FF7183-9B5E-3945-AFB7-46C2C2C19B21}"/>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8" name="Oval 87">
                    <a:extLst>
                      <a:ext uri="{FF2B5EF4-FFF2-40B4-BE49-F238E27FC236}">
                        <a16:creationId xmlns:a16="http://schemas.microsoft.com/office/drawing/2014/main" id="{C3323352-A4F1-AB48-B23B-AC25B95E1C7A}"/>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9" name="Oval 88">
                    <a:extLst>
                      <a:ext uri="{FF2B5EF4-FFF2-40B4-BE49-F238E27FC236}">
                        <a16:creationId xmlns:a16="http://schemas.microsoft.com/office/drawing/2014/main" id="{7D049379-4EAD-1F46-85F1-1466CF1C633C}"/>
                      </a:ext>
                    </a:extLst>
                  </p:cNvPr>
                  <p:cNvSpPr/>
                  <p:nvPr/>
                </p:nvSpPr>
                <p:spPr bwMode="auto">
                  <a:xfrm>
                    <a:off x="4511330" y="5933171"/>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70" name="Group 69">
                  <a:extLst>
                    <a:ext uri="{FF2B5EF4-FFF2-40B4-BE49-F238E27FC236}">
                      <a16:creationId xmlns:a16="http://schemas.microsoft.com/office/drawing/2014/main" id="{E3A38F92-AC23-F54F-A3F0-13FE4AD0B365}"/>
                    </a:ext>
                  </a:extLst>
                </p:cNvPr>
                <p:cNvGrpSpPr/>
                <p:nvPr/>
              </p:nvGrpSpPr>
              <p:grpSpPr>
                <a:xfrm>
                  <a:off x="4038600" y="3429000"/>
                  <a:ext cx="304800" cy="381000"/>
                  <a:chOff x="7391400" y="5715000"/>
                  <a:chExt cx="304800" cy="381000"/>
                </a:xfrm>
              </p:grpSpPr>
              <p:cxnSp>
                <p:nvCxnSpPr>
                  <p:cNvPr id="78" name="Straight Connector 77">
                    <a:extLst>
                      <a:ext uri="{FF2B5EF4-FFF2-40B4-BE49-F238E27FC236}">
                        <a16:creationId xmlns:a16="http://schemas.microsoft.com/office/drawing/2014/main" id="{0BF26472-2561-3047-BF9A-68E448DA891A}"/>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9" name="Straight Connector 78">
                    <a:extLst>
                      <a:ext uri="{FF2B5EF4-FFF2-40B4-BE49-F238E27FC236}">
                        <a16:creationId xmlns:a16="http://schemas.microsoft.com/office/drawing/2014/main" id="{46662E62-6E26-7645-9EB1-DA69A9157321}"/>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0" name="Straight Connector 79">
                    <a:extLst>
                      <a:ext uri="{FF2B5EF4-FFF2-40B4-BE49-F238E27FC236}">
                        <a16:creationId xmlns:a16="http://schemas.microsoft.com/office/drawing/2014/main" id="{DDC7D34D-ECA0-D445-B30C-B4867911342B}"/>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1" name="Straight Connector 80">
                    <a:extLst>
                      <a:ext uri="{FF2B5EF4-FFF2-40B4-BE49-F238E27FC236}">
                        <a16:creationId xmlns:a16="http://schemas.microsoft.com/office/drawing/2014/main" id="{9D085E95-D6CA-0F4C-8B3E-8FB0C420F07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2" name="Straight Connector 81">
                    <a:extLst>
                      <a:ext uri="{FF2B5EF4-FFF2-40B4-BE49-F238E27FC236}">
                        <a16:creationId xmlns:a16="http://schemas.microsoft.com/office/drawing/2014/main" id="{75CA94CC-5ABD-DD41-9B04-D4FFC177402A}"/>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83" name="Straight Connector 82">
                    <a:extLst>
                      <a:ext uri="{FF2B5EF4-FFF2-40B4-BE49-F238E27FC236}">
                        <a16:creationId xmlns:a16="http://schemas.microsoft.com/office/drawing/2014/main" id="{72E3FC64-52AB-4C4B-8673-956A8EC1B49F}"/>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71" name="Group 70">
                  <a:extLst>
                    <a:ext uri="{FF2B5EF4-FFF2-40B4-BE49-F238E27FC236}">
                      <a16:creationId xmlns:a16="http://schemas.microsoft.com/office/drawing/2014/main" id="{20DAEF26-36F0-EF4D-B74F-745FFCC89655}"/>
                    </a:ext>
                  </a:extLst>
                </p:cNvPr>
                <p:cNvGrpSpPr/>
                <p:nvPr/>
              </p:nvGrpSpPr>
              <p:grpSpPr>
                <a:xfrm>
                  <a:off x="4495800" y="3429000"/>
                  <a:ext cx="304800" cy="381000"/>
                  <a:chOff x="7391400" y="5715000"/>
                  <a:chExt cx="304800" cy="381000"/>
                </a:xfrm>
              </p:grpSpPr>
              <p:cxnSp>
                <p:nvCxnSpPr>
                  <p:cNvPr id="72" name="Straight Connector 71">
                    <a:extLst>
                      <a:ext uri="{FF2B5EF4-FFF2-40B4-BE49-F238E27FC236}">
                        <a16:creationId xmlns:a16="http://schemas.microsoft.com/office/drawing/2014/main" id="{775BE7A5-7E96-E947-9D6C-8E923CB69E4D}"/>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3" name="Straight Connector 72">
                    <a:extLst>
                      <a:ext uri="{FF2B5EF4-FFF2-40B4-BE49-F238E27FC236}">
                        <a16:creationId xmlns:a16="http://schemas.microsoft.com/office/drawing/2014/main" id="{5CA3BE4B-34DF-BA47-B8E5-F1D09AE15454}"/>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4" name="Straight Connector 73">
                    <a:extLst>
                      <a:ext uri="{FF2B5EF4-FFF2-40B4-BE49-F238E27FC236}">
                        <a16:creationId xmlns:a16="http://schemas.microsoft.com/office/drawing/2014/main" id="{BD04C285-E158-0F41-BBB2-7193D4187C9A}"/>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5" name="Straight Connector 74">
                    <a:extLst>
                      <a:ext uri="{FF2B5EF4-FFF2-40B4-BE49-F238E27FC236}">
                        <a16:creationId xmlns:a16="http://schemas.microsoft.com/office/drawing/2014/main" id="{45141BE9-7A62-0943-8E98-EACE84D4D7CF}"/>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6" name="Straight Connector 75">
                    <a:extLst>
                      <a:ext uri="{FF2B5EF4-FFF2-40B4-BE49-F238E27FC236}">
                        <a16:creationId xmlns:a16="http://schemas.microsoft.com/office/drawing/2014/main" id="{1E4AA824-E428-8346-A9E9-9CBFA42945C0}"/>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D6288880-D45E-484A-AED0-28CED67219E6}"/>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nvGrpSpPr>
              <p:cNvPr id="48" name="Group 47">
                <a:extLst>
                  <a:ext uri="{FF2B5EF4-FFF2-40B4-BE49-F238E27FC236}">
                    <a16:creationId xmlns:a16="http://schemas.microsoft.com/office/drawing/2014/main" id="{A22FEA78-D815-044D-B54F-0E10495240D4}"/>
                  </a:ext>
                </a:extLst>
              </p:cNvPr>
              <p:cNvGrpSpPr/>
              <p:nvPr/>
            </p:nvGrpSpPr>
            <p:grpSpPr>
              <a:xfrm>
                <a:off x="3886200" y="4267200"/>
                <a:ext cx="1463194" cy="814137"/>
                <a:chOff x="3733800" y="3200400"/>
                <a:chExt cx="1463194" cy="814137"/>
              </a:xfrm>
            </p:grpSpPr>
            <p:grpSp>
              <p:nvGrpSpPr>
                <p:cNvPr id="49" name="Group 48">
                  <a:extLst>
                    <a:ext uri="{FF2B5EF4-FFF2-40B4-BE49-F238E27FC236}">
                      <a16:creationId xmlns:a16="http://schemas.microsoft.com/office/drawing/2014/main" id="{4B61F430-DE7C-FA40-9567-FDEE1488C6A2}"/>
                    </a:ext>
                  </a:extLst>
                </p:cNvPr>
                <p:cNvGrpSpPr/>
                <p:nvPr/>
              </p:nvGrpSpPr>
              <p:grpSpPr>
                <a:xfrm>
                  <a:off x="3733800" y="3200400"/>
                  <a:ext cx="1463194" cy="814137"/>
                  <a:chOff x="3810000" y="5181600"/>
                  <a:chExt cx="1463194" cy="814137"/>
                </a:xfrm>
              </p:grpSpPr>
              <p:sp>
                <p:nvSpPr>
                  <p:cNvPr id="64" name="Rounded Rectangle 63">
                    <a:extLst>
                      <a:ext uri="{FF2B5EF4-FFF2-40B4-BE49-F238E27FC236}">
                        <a16:creationId xmlns:a16="http://schemas.microsoft.com/office/drawing/2014/main" id="{ABA3387D-FA79-BB42-93C0-0CA948BE9410}"/>
                      </a:ext>
                    </a:extLst>
                  </p:cNvPr>
                  <p:cNvSpPr/>
                  <p:nvPr/>
                </p:nvSpPr>
                <p:spPr bwMode="auto">
                  <a:xfrm>
                    <a:off x="3875182" y="5181600"/>
                    <a:ext cx="1329591" cy="814137"/>
                  </a:xfrm>
                  <a:prstGeom prst="roundRect">
                    <a:avLst/>
                  </a:prstGeom>
                  <a:solidFill>
                    <a:schemeClr val="accent3">
                      <a:lumMod val="95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273D1E02-AFCE-9B4B-8ABF-52E48B2042B2}"/>
                      </a:ext>
                    </a:extLst>
                  </p:cNvPr>
                  <p:cNvSpPr/>
                  <p:nvPr/>
                </p:nvSpPr>
                <p:spPr bwMode="auto">
                  <a:xfrm>
                    <a:off x="3816525" y="541679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35D8B27E-4DBD-1D4A-AABE-A0F85E0C58DF}"/>
                      </a:ext>
                    </a:extLst>
                  </p:cNvPr>
                  <p:cNvSpPr/>
                  <p:nvPr/>
                </p:nvSpPr>
                <p:spPr bwMode="auto">
                  <a:xfrm>
                    <a:off x="5123299" y="5395686"/>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7" name="Oval 66">
                    <a:extLst>
                      <a:ext uri="{FF2B5EF4-FFF2-40B4-BE49-F238E27FC236}">
                        <a16:creationId xmlns:a16="http://schemas.microsoft.com/office/drawing/2014/main" id="{9FF730FC-B775-104E-A40D-C6FEA0777437}"/>
                      </a:ext>
                    </a:extLst>
                  </p:cNvPr>
                  <p:cNvSpPr/>
                  <p:nvPr/>
                </p:nvSpPr>
                <p:spPr bwMode="auto">
                  <a:xfrm>
                    <a:off x="3810000" y="5718324"/>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8" name="Oval 67">
                    <a:extLst>
                      <a:ext uri="{FF2B5EF4-FFF2-40B4-BE49-F238E27FC236}">
                        <a16:creationId xmlns:a16="http://schemas.microsoft.com/office/drawing/2014/main" id="{F3751A48-2AA0-1341-B42C-00E282894DFC}"/>
                      </a:ext>
                    </a:extLst>
                  </p:cNvPr>
                  <p:cNvSpPr/>
                  <p:nvPr/>
                </p:nvSpPr>
                <p:spPr bwMode="auto">
                  <a:xfrm>
                    <a:off x="5136324" y="5715317"/>
                    <a:ext cx="136870" cy="162829"/>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0" name="Group 49">
                  <a:extLst>
                    <a:ext uri="{FF2B5EF4-FFF2-40B4-BE49-F238E27FC236}">
                      <a16:creationId xmlns:a16="http://schemas.microsoft.com/office/drawing/2014/main" id="{7E2EE91E-392F-214B-A90A-0FF6AFDC0867}"/>
                    </a:ext>
                  </a:extLst>
                </p:cNvPr>
                <p:cNvGrpSpPr/>
                <p:nvPr/>
              </p:nvGrpSpPr>
              <p:grpSpPr>
                <a:xfrm>
                  <a:off x="4038600" y="3429000"/>
                  <a:ext cx="304800" cy="381000"/>
                  <a:chOff x="7391400" y="5715000"/>
                  <a:chExt cx="304800" cy="381000"/>
                </a:xfrm>
              </p:grpSpPr>
              <p:cxnSp>
                <p:nvCxnSpPr>
                  <p:cNvPr id="58" name="Straight Connector 57">
                    <a:extLst>
                      <a:ext uri="{FF2B5EF4-FFF2-40B4-BE49-F238E27FC236}">
                        <a16:creationId xmlns:a16="http://schemas.microsoft.com/office/drawing/2014/main" id="{89D6903A-ECB8-2945-B6B7-8C953C48604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655D27DE-CE5D-5441-AB14-F4016639EA9A}"/>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A2D66126-41AB-8C42-8304-109A768F284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863947DB-6D00-1F44-815C-007E4404A1C0}"/>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51375B40-EC3D-E245-BADF-1A11DF632DA4}"/>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3" name="Straight Connector 62">
                    <a:extLst>
                      <a:ext uri="{FF2B5EF4-FFF2-40B4-BE49-F238E27FC236}">
                        <a16:creationId xmlns:a16="http://schemas.microsoft.com/office/drawing/2014/main" id="{B88BC0EE-22F2-9C43-B06D-9B6F620B8668}"/>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51" name="Group 50">
                  <a:extLst>
                    <a:ext uri="{FF2B5EF4-FFF2-40B4-BE49-F238E27FC236}">
                      <a16:creationId xmlns:a16="http://schemas.microsoft.com/office/drawing/2014/main" id="{89B820A1-2BA4-C34F-8286-A5C54DDF0956}"/>
                    </a:ext>
                  </a:extLst>
                </p:cNvPr>
                <p:cNvGrpSpPr/>
                <p:nvPr/>
              </p:nvGrpSpPr>
              <p:grpSpPr>
                <a:xfrm>
                  <a:off x="4495800" y="3429000"/>
                  <a:ext cx="304800" cy="381000"/>
                  <a:chOff x="7391400" y="5715000"/>
                  <a:chExt cx="304800" cy="381000"/>
                </a:xfrm>
              </p:grpSpPr>
              <p:cxnSp>
                <p:nvCxnSpPr>
                  <p:cNvPr id="52" name="Straight Connector 51">
                    <a:extLst>
                      <a:ext uri="{FF2B5EF4-FFF2-40B4-BE49-F238E27FC236}">
                        <a16:creationId xmlns:a16="http://schemas.microsoft.com/office/drawing/2014/main" id="{E800BB58-48EA-B441-B26D-FD9CFE651367}"/>
                      </a:ext>
                    </a:extLst>
                  </p:cNvPr>
                  <p:cNvCxnSpPr/>
                  <p:nvPr/>
                </p:nvCxnSpPr>
                <p:spPr bwMode="auto">
                  <a:xfrm>
                    <a:off x="7391400" y="5715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3" name="Straight Connector 52">
                    <a:extLst>
                      <a:ext uri="{FF2B5EF4-FFF2-40B4-BE49-F238E27FC236}">
                        <a16:creationId xmlns:a16="http://schemas.microsoft.com/office/drawing/2014/main" id="{3F6A577E-A2DA-B144-ADD3-DB844A391117}"/>
                      </a:ext>
                    </a:extLst>
                  </p:cNvPr>
                  <p:cNvCxnSpPr/>
                  <p:nvPr/>
                </p:nvCxnSpPr>
                <p:spPr bwMode="auto">
                  <a:xfrm>
                    <a:off x="7391400" y="57912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4" name="Straight Connector 53">
                    <a:extLst>
                      <a:ext uri="{FF2B5EF4-FFF2-40B4-BE49-F238E27FC236}">
                        <a16:creationId xmlns:a16="http://schemas.microsoft.com/office/drawing/2014/main" id="{F4E3C721-89F1-AE49-B1DA-FAE4A2815159}"/>
                      </a:ext>
                    </a:extLst>
                  </p:cNvPr>
                  <p:cNvCxnSpPr/>
                  <p:nvPr/>
                </p:nvCxnSpPr>
                <p:spPr bwMode="auto">
                  <a:xfrm>
                    <a:off x="7391400" y="58674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5" name="Straight Connector 54">
                    <a:extLst>
                      <a:ext uri="{FF2B5EF4-FFF2-40B4-BE49-F238E27FC236}">
                        <a16:creationId xmlns:a16="http://schemas.microsoft.com/office/drawing/2014/main" id="{A0657362-3382-2641-87EC-6DB51509D9AA}"/>
                      </a:ext>
                    </a:extLst>
                  </p:cNvPr>
                  <p:cNvCxnSpPr/>
                  <p:nvPr/>
                </p:nvCxnSpPr>
                <p:spPr bwMode="auto">
                  <a:xfrm>
                    <a:off x="7391400" y="59436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8D47E9AF-FF0B-C340-A267-B1D9897FEEF8}"/>
                      </a:ext>
                    </a:extLst>
                  </p:cNvPr>
                  <p:cNvCxnSpPr/>
                  <p:nvPr/>
                </p:nvCxnSpPr>
                <p:spPr bwMode="auto">
                  <a:xfrm>
                    <a:off x="7391400" y="60198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7" name="Straight Connector 56">
                    <a:extLst>
                      <a:ext uri="{FF2B5EF4-FFF2-40B4-BE49-F238E27FC236}">
                        <a16:creationId xmlns:a16="http://schemas.microsoft.com/office/drawing/2014/main" id="{437E2885-0219-1E4A-A06D-15D865F1165B}"/>
                      </a:ext>
                    </a:extLst>
                  </p:cNvPr>
                  <p:cNvCxnSpPr/>
                  <p:nvPr/>
                </p:nvCxnSpPr>
                <p:spPr bwMode="auto">
                  <a:xfrm>
                    <a:off x="7391400" y="6096000"/>
                    <a:ext cx="3048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17" name="TextBox 16">
              <a:extLst>
                <a:ext uri="{FF2B5EF4-FFF2-40B4-BE49-F238E27FC236}">
                  <a16:creationId xmlns:a16="http://schemas.microsoft.com/office/drawing/2014/main" id="{C0DA59D7-BB51-DE45-9FE6-3B3B4801EF17}"/>
                </a:ext>
              </a:extLst>
            </p:cNvPr>
            <p:cNvSpPr txBox="1"/>
            <p:nvPr/>
          </p:nvSpPr>
          <p:spPr>
            <a:xfrm>
              <a:off x="5181600" y="3657600"/>
              <a:ext cx="4038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a:t>
              </a:r>
            </a:p>
            <a:p>
              <a:pPr marL="285750" indent="-285750">
                <a:buFont typeface="Arial" panose="020B0604020202020204" pitchFamily="34" charset="0"/>
                <a:buChar char="•"/>
              </a:pPr>
              <a:r>
                <a:rPr lang="en-US" sz="1400" dirty="0"/>
                <a:t>Slang (developed at Kansas State)</a:t>
              </a:r>
            </a:p>
            <a:p>
              <a:pPr marL="742950" lvl="1" indent="-285750">
                <a:buFont typeface="Arial" panose="020B0604020202020204" pitchFamily="34" charset="0"/>
                <a:buChar char="•"/>
              </a:pPr>
              <a:r>
                <a:rPr lang="en-US" sz="1400" dirty="0"/>
                <a:t>high integrity subset of Scala </a:t>
              </a:r>
            </a:p>
            <a:p>
              <a:pPr marL="742950" lvl="1" indent="-285750">
                <a:buFont typeface="Arial" panose="020B0604020202020204" pitchFamily="34" charset="0"/>
                <a:buChar char="•"/>
              </a:pPr>
              <a:r>
                <a:rPr lang="en-US" sz="1400" dirty="0"/>
                <a:t>contract verification framework </a:t>
              </a:r>
            </a:p>
            <a:p>
              <a:pPr marL="742950" lvl="1" indent="-285750">
                <a:buFont typeface="Arial" panose="020B0604020202020204" pitchFamily="34" charset="0"/>
                <a:buChar char="•"/>
              </a:pPr>
              <a:r>
                <a:rPr lang="en-US" sz="1400" dirty="0"/>
                <a:t>translates to C </a:t>
              </a:r>
            </a:p>
            <a:p>
              <a:pPr marL="742950" lvl="1" indent="-285750">
                <a:buFont typeface="Arial" panose="020B0604020202020204" pitchFamily="34" charset="0"/>
                <a:buChar char="•"/>
              </a:pPr>
              <a:r>
                <a:rPr lang="en-US" sz="1400" dirty="0"/>
                <a:t>translates to Rust (upcoming)</a:t>
              </a:r>
            </a:p>
            <a:p>
              <a:pPr marL="285750" indent="-285750">
                <a:buFont typeface="Arial" panose="020B0604020202020204" pitchFamily="34" charset="0"/>
                <a:buChar char="•"/>
              </a:pPr>
              <a:r>
                <a:rPr lang="en-US" sz="1400" dirty="0"/>
                <a:t>Rust (upcoming on DARPA PROVERS)</a:t>
              </a:r>
            </a:p>
          </p:txBody>
        </p:sp>
      </p:grpSp>
      <p:sp>
        <p:nvSpPr>
          <p:cNvPr id="18" name="TextBox 17">
            <a:extLst>
              <a:ext uri="{FF2B5EF4-FFF2-40B4-BE49-F238E27FC236}">
                <a16:creationId xmlns:a16="http://schemas.microsoft.com/office/drawing/2014/main" id="{44D65CD7-95F5-684A-805D-497E306C7BA9}"/>
              </a:ext>
            </a:extLst>
          </p:cNvPr>
          <p:cNvSpPr txBox="1"/>
          <p:nvPr/>
        </p:nvSpPr>
        <p:spPr>
          <a:xfrm>
            <a:off x="6400800" y="1748135"/>
            <a:ext cx="2362200" cy="461665"/>
          </a:xfrm>
          <a:prstGeom prst="rect">
            <a:avLst/>
          </a:prstGeom>
          <a:noFill/>
        </p:spPr>
        <p:txBody>
          <a:bodyPr wrap="square" rtlCol="0">
            <a:spAutoFit/>
          </a:bodyPr>
          <a:lstStyle/>
          <a:p>
            <a:r>
              <a:rPr lang="en-US" sz="1200" i="1" dirty="0"/>
              <a:t>Leveraging analyses from AADL community</a:t>
            </a:r>
          </a:p>
        </p:txBody>
      </p:sp>
      <p:pic>
        <p:nvPicPr>
          <p:cNvPr id="126" name="Picture 125">
            <a:extLst>
              <a:ext uri="{FF2B5EF4-FFF2-40B4-BE49-F238E27FC236}">
                <a16:creationId xmlns:a16="http://schemas.microsoft.com/office/drawing/2014/main" id="{E269DE7A-9734-454D-A1BA-0CE443ECE4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0800" y="2286000"/>
            <a:ext cx="1122426" cy="850323"/>
          </a:xfrm>
          <a:prstGeom prst="rect">
            <a:avLst/>
          </a:prstGeom>
        </p:spPr>
      </p:pic>
      <p:pic>
        <p:nvPicPr>
          <p:cNvPr id="127" name="Picture 126">
            <a:extLst>
              <a:ext uri="{FF2B5EF4-FFF2-40B4-BE49-F238E27FC236}">
                <a16:creationId xmlns:a16="http://schemas.microsoft.com/office/drawing/2014/main" id="{D359B5F5-D48E-4F40-9672-6046DEA84F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4556" y="2834840"/>
            <a:ext cx="828460" cy="875532"/>
          </a:xfrm>
          <a:prstGeom prst="rect">
            <a:avLst/>
          </a:prstGeom>
        </p:spPr>
      </p:pic>
      <p:sp>
        <p:nvSpPr>
          <p:cNvPr id="128" name="Slide Number Placeholder 127">
            <a:extLst>
              <a:ext uri="{FF2B5EF4-FFF2-40B4-BE49-F238E27FC236}">
                <a16:creationId xmlns:a16="http://schemas.microsoft.com/office/drawing/2014/main" id="{5060F5FE-0F9D-004B-ABC6-C6680910F186}"/>
              </a:ext>
            </a:extLst>
          </p:cNvPr>
          <p:cNvSpPr>
            <a:spLocks noGrp="1"/>
          </p:cNvSpPr>
          <p:nvPr>
            <p:ph type="sldNum" sz="quarter" idx="11"/>
          </p:nvPr>
        </p:nvSpPr>
        <p:spPr/>
        <p:txBody>
          <a:bodyPr/>
          <a:lstStyle/>
          <a:p>
            <a:pPr>
              <a:defRPr/>
            </a:pPr>
            <a:fld id="{6E0AA622-F4CE-604D-A669-CD3D12FC535C}" type="slidenum">
              <a:rPr lang="en-US" smtClean="0"/>
              <a:pPr>
                <a:defRPr/>
              </a:pPr>
              <a:t>2</a:t>
            </a:fld>
            <a:endParaRPr lang="en-US" dirty="0"/>
          </a:p>
        </p:txBody>
      </p:sp>
      <p:grpSp>
        <p:nvGrpSpPr>
          <p:cNvPr id="6" name="Group 5">
            <a:extLst>
              <a:ext uri="{FF2B5EF4-FFF2-40B4-BE49-F238E27FC236}">
                <a16:creationId xmlns:a16="http://schemas.microsoft.com/office/drawing/2014/main" id="{2AEA8C9A-A3BC-A479-E38D-5A5E1160A042}"/>
              </a:ext>
            </a:extLst>
          </p:cNvPr>
          <p:cNvGrpSpPr/>
          <p:nvPr/>
        </p:nvGrpSpPr>
        <p:grpSpPr>
          <a:xfrm>
            <a:off x="381000" y="5334000"/>
            <a:ext cx="8625060" cy="1117372"/>
            <a:chOff x="381000" y="5334000"/>
            <a:chExt cx="8625060" cy="1117372"/>
          </a:xfrm>
        </p:grpSpPr>
        <p:grpSp>
          <p:nvGrpSpPr>
            <p:cNvPr id="20" name="Group 19">
              <a:extLst>
                <a:ext uri="{FF2B5EF4-FFF2-40B4-BE49-F238E27FC236}">
                  <a16:creationId xmlns:a16="http://schemas.microsoft.com/office/drawing/2014/main" id="{9CD5C5ED-028E-004F-8002-2FDFC375191A}"/>
                </a:ext>
              </a:extLst>
            </p:cNvPr>
            <p:cNvGrpSpPr/>
            <p:nvPr/>
          </p:nvGrpSpPr>
          <p:grpSpPr>
            <a:xfrm>
              <a:off x="381000" y="5334000"/>
              <a:ext cx="8610600" cy="1078397"/>
              <a:chOff x="381000" y="5334000"/>
              <a:chExt cx="8610600" cy="1078397"/>
            </a:xfrm>
          </p:grpSpPr>
          <p:sp>
            <p:nvSpPr>
              <p:cNvPr id="33" name="TextBox 32">
                <a:extLst>
                  <a:ext uri="{FF2B5EF4-FFF2-40B4-BE49-F238E27FC236}">
                    <a16:creationId xmlns:a16="http://schemas.microsoft.com/office/drawing/2014/main" id="{4E114C99-2EA5-1C40-9B2F-E6ECA780F2E0}"/>
                  </a:ext>
                </a:extLst>
              </p:cNvPr>
              <p:cNvSpPr txBox="1"/>
              <p:nvPr/>
            </p:nvSpPr>
            <p:spPr>
              <a:xfrm>
                <a:off x="381000" y="5334000"/>
                <a:ext cx="2438400" cy="830997"/>
              </a:xfrm>
              <a:prstGeom prst="rect">
                <a:avLst/>
              </a:prstGeom>
              <a:solidFill>
                <a:schemeClr val="accent2"/>
              </a:solidFill>
            </p:spPr>
            <p:txBody>
              <a:bodyPr wrap="square" rtlCol="0">
                <a:spAutoFit/>
              </a:bodyPr>
              <a:lstStyle/>
              <a:p>
                <a:r>
                  <a:rPr lang="en-US" sz="1600" dirty="0"/>
                  <a:t>Deployments aligned with AADL run-time on multiple platforms</a:t>
                </a:r>
                <a:endParaRPr lang="en-US" sz="1600" b="1" dirty="0"/>
              </a:p>
            </p:txBody>
          </p:sp>
          <p:sp>
            <p:nvSpPr>
              <p:cNvPr id="34" name="TextBox 33">
                <a:extLst>
                  <a:ext uri="{FF2B5EF4-FFF2-40B4-BE49-F238E27FC236}">
                    <a16:creationId xmlns:a16="http://schemas.microsoft.com/office/drawing/2014/main" id="{71104C99-E0E1-8C4C-BE85-3A0502B95DA8}"/>
                  </a:ext>
                </a:extLst>
              </p:cNvPr>
              <p:cNvSpPr txBox="1"/>
              <p:nvPr/>
            </p:nvSpPr>
            <p:spPr>
              <a:xfrm rot="16200000">
                <a:off x="6862455" y="5786745"/>
                <a:ext cx="968535" cy="215444"/>
              </a:xfrm>
              <a:prstGeom prst="rect">
                <a:avLst/>
              </a:prstGeom>
              <a:solidFill>
                <a:srgbClr val="92D050"/>
              </a:solidFill>
            </p:spPr>
            <p:txBody>
              <a:bodyPr wrap="none" rtlCol="0">
                <a:spAutoFit/>
              </a:bodyPr>
              <a:lstStyle/>
              <a:p>
                <a:r>
                  <a:rPr lang="en-US" sz="800" dirty="0"/>
                  <a:t>seL4 Deployment</a:t>
                </a:r>
              </a:p>
            </p:txBody>
          </p:sp>
          <p:grpSp>
            <p:nvGrpSpPr>
              <p:cNvPr id="16" name="Group 15">
                <a:extLst>
                  <a:ext uri="{FF2B5EF4-FFF2-40B4-BE49-F238E27FC236}">
                    <a16:creationId xmlns:a16="http://schemas.microsoft.com/office/drawing/2014/main" id="{208A314E-74CA-F94B-9B37-D942AED8720E}"/>
                  </a:ext>
                </a:extLst>
              </p:cNvPr>
              <p:cNvGrpSpPr/>
              <p:nvPr/>
            </p:nvGrpSpPr>
            <p:grpSpPr>
              <a:xfrm>
                <a:off x="5410200" y="5410200"/>
                <a:ext cx="1638299" cy="1002197"/>
                <a:chOff x="5867401" y="5486399"/>
                <a:chExt cx="1638299" cy="1002197"/>
              </a:xfrm>
            </p:grpSpPr>
            <p:sp>
              <p:nvSpPr>
                <p:cNvPr id="36" name="TextBox 35">
                  <a:extLst>
                    <a:ext uri="{FF2B5EF4-FFF2-40B4-BE49-F238E27FC236}">
                      <a16:creationId xmlns:a16="http://schemas.microsoft.com/office/drawing/2014/main" id="{F3E69B45-B309-8A42-9DE3-DE743185F1F9}"/>
                    </a:ext>
                  </a:extLst>
                </p:cNvPr>
                <p:cNvSpPr txBox="1"/>
                <p:nvPr/>
              </p:nvSpPr>
              <p:spPr>
                <a:xfrm rot="16200000">
                  <a:off x="5474024" y="5879776"/>
                  <a:ext cx="1002197" cy="215444"/>
                </a:xfrm>
                <a:prstGeom prst="rect">
                  <a:avLst/>
                </a:prstGeom>
                <a:solidFill>
                  <a:srgbClr val="92D050"/>
                </a:solidFill>
              </p:spPr>
              <p:txBody>
                <a:bodyPr wrap="none" rtlCol="0">
                  <a:spAutoFit/>
                </a:bodyPr>
                <a:lstStyle/>
                <a:p>
                  <a:r>
                    <a:rPr lang="en-US" sz="800" dirty="0"/>
                    <a:t>Linux Deployment</a:t>
                  </a:r>
                </a:p>
              </p:txBody>
            </p:sp>
            <p:pic>
              <p:nvPicPr>
                <p:cNvPr id="38" name="Picture 37">
                  <a:extLst>
                    <a:ext uri="{FF2B5EF4-FFF2-40B4-BE49-F238E27FC236}">
                      <a16:creationId xmlns:a16="http://schemas.microsoft.com/office/drawing/2014/main" id="{C7072B44-9C4F-E249-8E7B-ED1DA40F86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5715000"/>
                  <a:ext cx="1409700" cy="704850"/>
                </a:xfrm>
                <a:prstGeom prst="rect">
                  <a:avLst/>
                </a:prstGeom>
              </p:spPr>
            </p:pic>
          </p:grpSp>
          <p:grpSp>
            <p:nvGrpSpPr>
              <p:cNvPr id="4" name="Group 3">
                <a:extLst>
                  <a:ext uri="{FF2B5EF4-FFF2-40B4-BE49-F238E27FC236}">
                    <a16:creationId xmlns:a16="http://schemas.microsoft.com/office/drawing/2014/main" id="{2AC7061E-E428-9C48-87CB-6BF98A5A5671}"/>
                  </a:ext>
                </a:extLst>
              </p:cNvPr>
              <p:cNvGrpSpPr/>
              <p:nvPr/>
            </p:nvGrpSpPr>
            <p:grpSpPr>
              <a:xfrm>
                <a:off x="3505200" y="5410200"/>
                <a:ext cx="1649187" cy="942887"/>
                <a:chOff x="3810001" y="4495799"/>
                <a:chExt cx="1649187" cy="942887"/>
              </a:xfrm>
            </p:grpSpPr>
            <p:sp>
              <p:nvSpPr>
                <p:cNvPr id="37" name="TextBox 36">
                  <a:extLst>
                    <a:ext uri="{FF2B5EF4-FFF2-40B4-BE49-F238E27FC236}">
                      <a16:creationId xmlns:a16="http://schemas.microsoft.com/office/drawing/2014/main" id="{DA5CD5E7-6B08-AD49-843A-83558546F2E0}"/>
                    </a:ext>
                  </a:extLst>
                </p:cNvPr>
                <p:cNvSpPr txBox="1"/>
                <p:nvPr/>
              </p:nvSpPr>
              <p:spPr>
                <a:xfrm rot="16200000">
                  <a:off x="3446279" y="4859521"/>
                  <a:ext cx="942887" cy="215444"/>
                </a:xfrm>
                <a:prstGeom prst="rect">
                  <a:avLst/>
                </a:prstGeom>
                <a:solidFill>
                  <a:srgbClr val="92D050"/>
                </a:solidFill>
              </p:spPr>
              <p:txBody>
                <a:bodyPr wrap="none" rtlCol="0">
                  <a:spAutoFit/>
                </a:bodyPr>
                <a:lstStyle/>
                <a:p>
                  <a:r>
                    <a:rPr lang="en-US" sz="800" dirty="0"/>
                    <a:t>JVM Deployment</a:t>
                  </a:r>
                </a:p>
              </p:txBody>
            </p:sp>
            <p:pic>
              <p:nvPicPr>
                <p:cNvPr id="39" name="Picture 38">
                  <a:extLst>
                    <a:ext uri="{FF2B5EF4-FFF2-40B4-BE49-F238E27FC236}">
                      <a16:creationId xmlns:a16="http://schemas.microsoft.com/office/drawing/2014/main" id="{10601BAA-6B31-5C49-BAC7-A64B056CCE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4800" y="4571999"/>
                  <a:ext cx="1344388" cy="752857"/>
                </a:xfrm>
                <a:prstGeom prst="rect">
                  <a:avLst/>
                </a:prstGeom>
              </p:spPr>
            </p:pic>
          </p:grpSp>
          <p:pic>
            <p:nvPicPr>
              <p:cNvPr id="40" name="Picture 39">
                <a:extLst>
                  <a:ext uri="{FF2B5EF4-FFF2-40B4-BE49-F238E27FC236}">
                    <a16:creationId xmlns:a16="http://schemas.microsoft.com/office/drawing/2014/main" id="{A27391BC-42E8-1B46-AC28-226B8F756E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814" y="5486400"/>
                <a:ext cx="1496786" cy="838200"/>
              </a:xfrm>
              <a:prstGeom prst="rect">
                <a:avLst/>
              </a:prstGeom>
            </p:spPr>
          </p:pic>
        </p:grpSp>
        <p:sp>
          <p:nvSpPr>
            <p:cNvPr id="5" name="TextBox 4">
              <a:extLst>
                <a:ext uri="{FF2B5EF4-FFF2-40B4-BE49-F238E27FC236}">
                  <a16:creationId xmlns:a16="http://schemas.microsoft.com/office/drawing/2014/main" id="{277EBACA-85BB-069E-9A02-FF0143B45DE6}"/>
                </a:ext>
              </a:extLst>
            </p:cNvPr>
            <p:cNvSpPr txBox="1"/>
            <p:nvPr/>
          </p:nvSpPr>
          <p:spPr>
            <a:xfrm>
              <a:off x="7543800" y="6189762"/>
              <a:ext cx="1462260" cy="261610"/>
            </a:xfrm>
            <a:prstGeom prst="rect">
              <a:avLst/>
            </a:prstGeom>
            <a:noFill/>
          </p:spPr>
          <p:txBody>
            <a:bodyPr wrap="none" rtlCol="0">
              <a:spAutoFit/>
            </a:bodyPr>
            <a:lstStyle/>
            <a:p>
              <a:r>
                <a:rPr lang="en-US" sz="1100" dirty="0"/>
                <a:t>verified micro-kernel</a:t>
              </a:r>
            </a:p>
          </p:txBody>
        </p:sp>
      </p:grpSp>
    </p:spTree>
    <p:extLst>
      <p:ext uri="{BB962C8B-B14F-4D97-AF65-F5344CB8AC3E}">
        <p14:creationId xmlns:p14="http://schemas.microsoft.com/office/powerpoint/2010/main" val="36431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8" name="TextBox 7"/>
          <p:cNvSpPr txBox="1"/>
          <p:nvPr/>
        </p:nvSpPr>
        <p:spPr>
          <a:xfrm>
            <a:off x="2768245" y="2095500"/>
            <a:ext cx="3506986" cy="276999"/>
          </a:xfrm>
          <a:prstGeom prst="rect">
            <a:avLst/>
          </a:prstGeom>
          <a:noFill/>
        </p:spPr>
        <p:txBody>
          <a:bodyPr wrap="none" rtlCol="0">
            <a:spAutoFit/>
          </a:bodyPr>
          <a:lstStyle/>
          <a:p>
            <a:r>
              <a:rPr lang="en-US" sz="1200" i="1" dirty="0"/>
              <a:t>AADL Component  Application Memory Boundary</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20</a:t>
            </a:fld>
            <a:endParaRPr lang="en-US"/>
          </a:p>
        </p:txBody>
      </p:sp>
      <p:sp>
        <p:nvSpPr>
          <p:cNvPr id="5" name="Text Box 43">
            <a:extLst>
              <a:ext uri="{FF2B5EF4-FFF2-40B4-BE49-F238E27FC236}">
                <a16:creationId xmlns:a16="http://schemas.microsoft.com/office/drawing/2014/main" id="{98B36D7E-7AFD-A14E-3ADC-711D7423AEAB}"/>
              </a:ext>
            </a:extLst>
          </p:cNvPr>
          <p:cNvSpPr txBox="1">
            <a:spLocks noChangeArrowheads="1"/>
          </p:cNvSpPr>
          <p:nvPr/>
        </p:nvSpPr>
        <p:spPr bwMode="auto">
          <a:xfrm>
            <a:off x="2898394" y="1741677"/>
            <a:ext cx="3502406"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There is no </a:t>
            </a:r>
            <a:r>
              <a:rPr lang="en-US" sz="1600" b="1" dirty="0">
                <a:latin typeface="Tahoma" pitchFamily="-84" charset="0"/>
              </a:rPr>
              <a:t>external interference</a:t>
            </a:r>
            <a:r>
              <a:rPr lang="en-US" sz="1600" dirty="0">
                <a:latin typeface="Tahoma" pitchFamily="-84" charset="0"/>
              </a:rPr>
              <a:t> with the application port state while application code executes. </a:t>
            </a:r>
          </a:p>
        </p:txBody>
      </p:sp>
      <p:sp>
        <p:nvSpPr>
          <p:cNvPr id="21" name="Line 13">
            <a:extLst>
              <a:ext uri="{FF2B5EF4-FFF2-40B4-BE49-F238E27FC236}">
                <a16:creationId xmlns:a16="http://schemas.microsoft.com/office/drawing/2014/main" id="{4F2D964A-21C9-1564-A90C-4B84CC11C0A8}"/>
              </a:ext>
            </a:extLst>
          </p:cNvPr>
          <p:cNvSpPr>
            <a:spLocks noChangeShapeType="1"/>
          </p:cNvSpPr>
          <p:nvPr/>
        </p:nvSpPr>
        <p:spPr bwMode="auto">
          <a:xfrm flipH="1">
            <a:off x="3571921" y="2596450"/>
            <a:ext cx="319729" cy="3753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
        <p:nvSpPr>
          <p:cNvPr id="22" name="Line 13">
            <a:extLst>
              <a:ext uri="{FF2B5EF4-FFF2-40B4-BE49-F238E27FC236}">
                <a16:creationId xmlns:a16="http://schemas.microsoft.com/office/drawing/2014/main" id="{D3F51C9D-01AF-0A51-EF61-0AC37D8C5541}"/>
              </a:ext>
            </a:extLst>
          </p:cNvPr>
          <p:cNvSpPr>
            <a:spLocks noChangeShapeType="1"/>
          </p:cNvSpPr>
          <p:nvPr/>
        </p:nvSpPr>
        <p:spPr bwMode="auto">
          <a:xfrm>
            <a:off x="5707262" y="2516725"/>
            <a:ext cx="319728" cy="348050"/>
          </a:xfrm>
          <a:prstGeom prst="line">
            <a:avLst/>
          </a:prstGeom>
          <a:noFill/>
          <a:ln w="38100">
            <a:solidFill>
              <a:srgbClr val="FF0000"/>
            </a:solidFill>
            <a:prstDash val="sysDot"/>
            <a:round/>
            <a:headEnd/>
            <a:tailEnd/>
          </a:ln>
        </p:spPr>
        <p:txBody>
          <a:bodyPr wrap="square" anchor="ctr">
            <a:prstTxWarp prst="textNoShape">
              <a:avLst/>
            </a:prstTxWarp>
            <a:spAutoFit/>
          </a:bodyPr>
          <a:lstStyle/>
          <a:p>
            <a:endParaRPr lang="en-US" sz="3200"/>
          </a:p>
        </p:txBody>
      </p:sp>
    </p:spTree>
    <p:extLst>
      <p:ext uri="{BB962C8B-B14F-4D97-AF65-F5344CB8AC3E}">
        <p14:creationId xmlns:p14="http://schemas.microsoft.com/office/powerpoint/2010/main" val="21487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3622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9086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467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330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245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517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381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2959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6" name="TextBox 15"/>
          <p:cNvSpPr txBox="1"/>
          <p:nvPr/>
        </p:nvSpPr>
        <p:spPr>
          <a:xfrm>
            <a:off x="2801766" y="2743200"/>
            <a:ext cx="973373" cy="646331"/>
          </a:xfrm>
          <a:prstGeom prst="rect">
            <a:avLst/>
          </a:prstGeom>
          <a:noFill/>
        </p:spPr>
        <p:txBody>
          <a:bodyPr wrap="square" rtlCol="0">
            <a:spAutoFit/>
          </a:bodyPr>
          <a:lstStyle/>
          <a:p>
            <a:r>
              <a:rPr lang="en-US" sz="1200" i="1" dirty="0"/>
              <a:t>Input Application Port State</a:t>
            </a:r>
          </a:p>
        </p:txBody>
      </p:sp>
      <p:sp>
        <p:nvSpPr>
          <p:cNvPr id="17" name="TextBox 16"/>
          <p:cNvSpPr txBox="1"/>
          <p:nvPr/>
        </p:nvSpPr>
        <p:spPr>
          <a:xfrm>
            <a:off x="5533189" y="2743200"/>
            <a:ext cx="1096211" cy="646331"/>
          </a:xfrm>
          <a:prstGeom prst="rect">
            <a:avLst/>
          </a:prstGeom>
          <a:noFill/>
        </p:spPr>
        <p:txBody>
          <a:bodyPr wrap="square" rtlCol="0">
            <a:spAutoFit/>
          </a:bodyPr>
          <a:lstStyle/>
          <a:p>
            <a:r>
              <a:rPr lang="en-US" sz="1200" i="1" dirty="0"/>
              <a:t>Output Application Port State</a:t>
            </a: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1877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2098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40239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41001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grpSp>
        <p:nvGrpSpPr>
          <p:cNvPr id="19" name="Group 18">
            <a:extLst>
              <a:ext uri="{FF2B5EF4-FFF2-40B4-BE49-F238E27FC236}">
                <a16:creationId xmlns:a16="http://schemas.microsoft.com/office/drawing/2014/main" id="{40823E96-BDBB-7BA5-3929-BF11C0A604D0}"/>
              </a:ext>
            </a:extLst>
          </p:cNvPr>
          <p:cNvGrpSpPr/>
          <p:nvPr/>
        </p:nvGrpSpPr>
        <p:grpSpPr>
          <a:xfrm>
            <a:off x="3733800" y="3403600"/>
            <a:ext cx="1447800" cy="2208810"/>
            <a:chOff x="3733800" y="3403600"/>
            <a:chExt cx="1447800" cy="2208810"/>
          </a:xfrm>
        </p:grpSpPr>
        <p:sp>
          <p:nvSpPr>
            <p:cNvPr id="35" name="Down Arrow 34">
              <a:extLst>
                <a:ext uri="{FF2B5EF4-FFF2-40B4-BE49-F238E27FC236}">
                  <a16:creationId xmlns:a16="http://schemas.microsoft.com/office/drawing/2014/main" id="{965ABC85-A298-1E4C-B8E8-2384EFDAA1B0}"/>
                </a:ext>
              </a:extLst>
            </p:cNvPr>
            <p:cNvSpPr/>
            <p:nvPr/>
          </p:nvSpPr>
          <p:spPr bwMode="auto">
            <a:xfrm>
              <a:off x="4191000" y="3403600"/>
              <a:ext cx="866899"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7" name="Text Box 43">
              <a:extLst>
                <a:ext uri="{FF2B5EF4-FFF2-40B4-BE49-F238E27FC236}">
                  <a16:creationId xmlns:a16="http://schemas.microsoft.com/office/drawing/2014/main" id="{00F7167F-308F-CC41-A26F-0297FE38595B}"/>
                </a:ext>
              </a:extLst>
            </p:cNvPr>
            <p:cNvSpPr txBox="1">
              <a:spLocks noChangeArrowheads="1"/>
            </p:cNvSpPr>
            <p:nvPr/>
          </p:nvSpPr>
          <p:spPr bwMode="auto">
            <a:xfrm>
              <a:off x="3733800" y="3839289"/>
              <a:ext cx="1447800" cy="83099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(2) </a:t>
              </a:r>
              <a:r>
                <a:rPr lang="en-US" sz="1600" dirty="0">
                  <a:latin typeface="Tahoma" pitchFamily="-84" charset="0"/>
                </a:rPr>
                <a:t>Compute, Run to Completion</a:t>
              </a:r>
              <a:endParaRPr lang="en-US" sz="1600" b="1" dirty="0">
                <a:latin typeface="Tahoma" pitchFamily="-84" charset="0"/>
              </a:endParaRPr>
            </a:p>
          </p:txBody>
        </p:sp>
      </p:grpSp>
      <p:grpSp>
        <p:nvGrpSpPr>
          <p:cNvPr id="58" name="Group 57">
            <a:extLst>
              <a:ext uri="{FF2B5EF4-FFF2-40B4-BE49-F238E27FC236}">
                <a16:creationId xmlns:a16="http://schemas.microsoft.com/office/drawing/2014/main" id="{42E6BD80-54FF-8E48-A4AA-9FCE2FA25852}"/>
              </a:ext>
            </a:extLst>
          </p:cNvPr>
          <p:cNvGrpSpPr/>
          <p:nvPr/>
        </p:nvGrpSpPr>
        <p:grpSpPr>
          <a:xfrm>
            <a:off x="5900106" y="4327416"/>
            <a:ext cx="2329494" cy="2324070"/>
            <a:chOff x="5900106" y="4327416"/>
            <a:chExt cx="2329494" cy="2324070"/>
          </a:xfrm>
        </p:grpSpPr>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3274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ext Box 43">
              <a:extLst>
                <a:ext uri="{FF2B5EF4-FFF2-40B4-BE49-F238E27FC236}">
                  <a16:creationId xmlns:a16="http://schemas.microsoft.com/office/drawing/2014/main" id="{E81C5D2C-2ACE-4B46-A478-C6134A2B4C65}"/>
                </a:ext>
              </a:extLst>
            </p:cNvPr>
            <p:cNvSpPr txBox="1">
              <a:spLocks noChangeArrowheads="1"/>
            </p:cNvSpPr>
            <p:nvPr/>
          </p:nvSpPr>
          <p:spPr bwMode="auto">
            <a:xfrm>
              <a:off x="6781800" y="6066711"/>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(3) </a:t>
              </a:r>
              <a:r>
                <a:rPr lang="en-US" sz="1600" dirty="0">
                  <a:latin typeface="Tahoma" pitchFamily="-84" charset="0"/>
                </a:rPr>
                <a:t>Send outputs</a:t>
              </a:r>
              <a:endParaRPr lang="en-US" sz="1600" b="1" dirty="0">
                <a:latin typeface="Tahoma" pitchFamily="-84" charset="0"/>
              </a:endParaRPr>
            </a:p>
          </p:txBody>
        </p:sp>
      </p:grpSp>
      <p:pic>
        <p:nvPicPr>
          <p:cNvPr id="49" name="Picture 48">
            <a:extLst>
              <a:ext uri="{FF2B5EF4-FFF2-40B4-BE49-F238E27FC236}">
                <a16:creationId xmlns:a16="http://schemas.microsoft.com/office/drawing/2014/main" id="{9FE27A14-1320-6044-8593-A4D1AE9970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228600" y="6172200"/>
            <a:ext cx="5105400" cy="545207"/>
          </a:xfrm>
          <a:prstGeom prst="rect">
            <a:avLst/>
          </a:prstGeom>
        </p:spPr>
      </p:pic>
      <p:sp>
        <p:nvSpPr>
          <p:cNvPr id="18" name="TextBox 17">
            <a:extLst>
              <a:ext uri="{FF2B5EF4-FFF2-40B4-BE49-F238E27FC236}">
                <a16:creationId xmlns:a16="http://schemas.microsoft.com/office/drawing/2014/main" id="{F01ACECA-E285-4C40-82ED-8CB35D828263}"/>
              </a:ext>
            </a:extLst>
          </p:cNvPr>
          <p:cNvSpPr txBox="1"/>
          <p:nvPr/>
        </p:nvSpPr>
        <p:spPr>
          <a:xfrm>
            <a:off x="-22412" y="5943600"/>
            <a:ext cx="1713995" cy="276999"/>
          </a:xfrm>
          <a:prstGeom prst="rect">
            <a:avLst/>
          </a:prstGeom>
          <a:noFill/>
        </p:spPr>
        <p:txBody>
          <a:bodyPr wrap="none" rtlCol="0">
            <a:spAutoFit/>
          </a:bodyPr>
          <a:lstStyle/>
          <a:p>
            <a:r>
              <a:rPr lang="en-US" sz="1200" dirty="0"/>
              <a:t>From AADL standard…</a:t>
            </a:r>
          </a:p>
        </p:txBody>
      </p:sp>
      <p:sp>
        <p:nvSpPr>
          <p:cNvPr id="50" name="TextBox 49">
            <a:extLst>
              <a:ext uri="{FF2B5EF4-FFF2-40B4-BE49-F238E27FC236}">
                <a16:creationId xmlns:a16="http://schemas.microsoft.com/office/drawing/2014/main" id="{ADB7DE4A-0155-4D4B-AA4B-57C42475E5EE}"/>
              </a:ext>
            </a:extLst>
          </p:cNvPr>
          <p:cNvSpPr txBox="1"/>
          <p:nvPr/>
        </p:nvSpPr>
        <p:spPr>
          <a:xfrm>
            <a:off x="304800" y="1219200"/>
            <a:ext cx="8305800" cy="307777"/>
          </a:xfrm>
          <a:prstGeom prst="rect">
            <a:avLst/>
          </a:prstGeom>
          <a:solidFill>
            <a:schemeClr val="accent2"/>
          </a:solidFill>
        </p:spPr>
        <p:txBody>
          <a:bodyPr wrap="square" rtlCol="0">
            <a:spAutoFit/>
          </a:bodyPr>
          <a:lstStyle/>
          <a:p>
            <a:r>
              <a:rPr lang="en-US" sz="1400" dirty="0"/>
              <a:t>AADL tasking and port semantics ensures no interference with other threads or communication layer</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657600"/>
            <a:ext cx="990600" cy="1600200"/>
            <a:chOff x="2819400" y="3657600"/>
            <a:chExt cx="990600" cy="1600200"/>
          </a:xfrm>
        </p:grpSpPr>
        <p:cxnSp>
          <p:nvCxnSpPr>
            <p:cNvPr id="20" name="Straight Arrow Connector 19">
              <a:extLst>
                <a:ext uri="{FF2B5EF4-FFF2-40B4-BE49-F238E27FC236}">
                  <a16:creationId xmlns:a16="http://schemas.microsoft.com/office/drawing/2014/main" id="{3C8E15AF-6673-2E4A-A209-4413E2C79F28}"/>
                </a:ext>
              </a:extLst>
            </p:cNvPr>
            <p:cNvCxnSpPr/>
            <p:nvPr/>
          </p:nvCxnSpPr>
          <p:spPr bwMode="auto">
            <a:xfrm>
              <a:off x="3352800" y="3657600"/>
              <a:ext cx="381000" cy="3810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572000"/>
              <a:ext cx="4572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670300"/>
            <a:ext cx="990600" cy="1587500"/>
            <a:chOff x="5257800" y="3670300"/>
            <a:chExt cx="990600" cy="1587500"/>
          </a:xfrm>
        </p:grpSpPr>
        <p:sp>
          <p:nvSpPr>
            <p:cNvPr id="52" name="TextBox 51">
              <a:extLst>
                <a:ext uri="{FF2B5EF4-FFF2-40B4-BE49-F238E27FC236}">
                  <a16:creationId xmlns:a16="http://schemas.microsoft.com/office/drawing/2014/main" id="{996BD38E-2EBA-1241-BC7E-CE35CBBF2DC4}"/>
                </a:ext>
              </a:extLst>
            </p:cNvPr>
            <p:cNvSpPr txBox="1"/>
            <p:nvPr/>
          </p:nvSpPr>
          <p:spPr>
            <a:xfrm>
              <a:off x="5481843" y="38862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6703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grpSp>
        <p:nvGrpSpPr>
          <p:cNvPr id="31" name="Group 30">
            <a:extLst>
              <a:ext uri="{FF2B5EF4-FFF2-40B4-BE49-F238E27FC236}">
                <a16:creationId xmlns:a16="http://schemas.microsoft.com/office/drawing/2014/main" id="{9A054ACF-BBDE-2E47-A7BA-DF89762DAEC4}"/>
              </a:ext>
            </a:extLst>
          </p:cNvPr>
          <p:cNvGrpSpPr/>
          <p:nvPr/>
        </p:nvGrpSpPr>
        <p:grpSpPr>
          <a:xfrm>
            <a:off x="1143000" y="1905000"/>
            <a:ext cx="1671233" cy="2776202"/>
            <a:chOff x="1143000" y="1905000"/>
            <a:chExt cx="1671233" cy="2776202"/>
          </a:xfrm>
        </p:grpSpPr>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6906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Text Box 43">
              <a:extLst>
                <a:ext uri="{FF2B5EF4-FFF2-40B4-BE49-F238E27FC236}">
                  <a16:creationId xmlns:a16="http://schemas.microsoft.com/office/drawing/2014/main" id="{7853A542-7643-A44E-8B7F-0889721445E3}"/>
                </a:ext>
              </a:extLst>
            </p:cNvPr>
            <p:cNvSpPr txBox="1">
              <a:spLocks noChangeArrowheads="1"/>
            </p:cNvSpPr>
            <p:nvPr/>
          </p:nvSpPr>
          <p:spPr bwMode="auto">
            <a:xfrm>
              <a:off x="1143000" y="1905000"/>
              <a:ext cx="13716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b="1" dirty="0">
                  <a:latin typeface="Tahoma" pitchFamily="-84" charset="0"/>
                </a:rPr>
                <a:t>(1) </a:t>
              </a:r>
              <a:r>
                <a:rPr lang="en-US" sz="1600" dirty="0">
                  <a:latin typeface="Tahoma" pitchFamily="-84" charset="0"/>
                </a:rPr>
                <a:t>Receive inputs</a:t>
              </a:r>
              <a:endParaRPr lang="en-US" sz="1600" b="1" dirty="0">
                <a:latin typeface="Tahoma" pitchFamily="-84" charset="0"/>
              </a:endParaRPr>
            </a:p>
          </p:txBody>
        </p:sp>
      </p:gr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21</a:t>
            </a:fld>
            <a:endParaRPr lang="en-US"/>
          </a:p>
        </p:txBody>
      </p:sp>
      <p:sp>
        <p:nvSpPr>
          <p:cNvPr id="22" name="Down Arrow 21">
            <a:extLst>
              <a:ext uri="{FF2B5EF4-FFF2-40B4-BE49-F238E27FC236}">
                <a16:creationId xmlns:a16="http://schemas.microsoft.com/office/drawing/2014/main" id="{39A34803-09F8-35AE-C7CF-13EE6A029DA3}"/>
              </a:ext>
            </a:extLst>
          </p:cNvPr>
          <p:cNvSpPr/>
          <p:nvPr/>
        </p:nvSpPr>
        <p:spPr bwMode="auto">
          <a:xfrm rot="16200000">
            <a:off x="4587456" y="1280935"/>
            <a:ext cx="351078" cy="2208810"/>
          </a:xfrm>
          <a:prstGeom prst="downArrow">
            <a:avLst/>
          </a:prstGeom>
          <a:solidFill>
            <a:srgbClr val="92D05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3" name="TextBox 22">
            <a:extLst>
              <a:ext uri="{FF2B5EF4-FFF2-40B4-BE49-F238E27FC236}">
                <a16:creationId xmlns:a16="http://schemas.microsoft.com/office/drawing/2014/main" id="{E097464E-EB6B-2791-8B3F-30D05E648AE7}"/>
              </a:ext>
            </a:extLst>
          </p:cNvPr>
          <p:cNvSpPr txBox="1"/>
          <p:nvPr/>
        </p:nvSpPr>
        <p:spPr>
          <a:xfrm>
            <a:off x="2743200" y="1784637"/>
            <a:ext cx="3962400" cy="461665"/>
          </a:xfrm>
          <a:prstGeom prst="rect">
            <a:avLst/>
          </a:prstGeom>
          <a:noFill/>
        </p:spPr>
        <p:txBody>
          <a:bodyPr wrap="square" rtlCol="0">
            <a:spAutoFit/>
          </a:bodyPr>
          <a:lstStyle/>
          <a:p>
            <a:r>
              <a:rPr lang="en-US" sz="1200" i="1" dirty="0"/>
              <a:t>Abstractly, a function from input ports states (and local data) to output port states (and updated local data)</a:t>
            </a:r>
          </a:p>
        </p:txBody>
      </p:sp>
    </p:spTree>
    <p:extLst>
      <p:ext uri="{BB962C8B-B14F-4D97-AF65-F5344CB8AC3E}">
        <p14:creationId xmlns:p14="http://schemas.microsoft.com/office/powerpoint/2010/main" val="63875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819400" y="2209800"/>
            <a:ext cx="3657600" cy="3733800"/>
          </a:xfrm>
          <a:prstGeom prst="rect">
            <a:avLst/>
          </a:prstGeom>
          <a:solidFill>
            <a:schemeClr val="accent3">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 name="Rectangle 2">
            <a:extLst>
              <a:ext uri="{FF2B5EF4-FFF2-40B4-BE49-F238E27FC236}">
                <a16:creationId xmlns:a16="http://schemas.microsoft.com/office/drawing/2014/main" id="{1E24E97F-91D5-4F45-9321-0158E26AEC22}"/>
              </a:ext>
            </a:extLst>
          </p:cNvPr>
          <p:cNvSpPr/>
          <p:nvPr/>
        </p:nvSpPr>
        <p:spPr bwMode="auto">
          <a:xfrm>
            <a:off x="15240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Title 3"/>
          <p:cNvSpPr>
            <a:spLocks noGrp="1"/>
          </p:cNvSpPr>
          <p:nvPr>
            <p:ph type="title"/>
          </p:nvPr>
        </p:nvSpPr>
        <p:spPr/>
        <p:txBody>
          <a:bodyPr/>
          <a:lstStyle/>
          <a:p>
            <a:r>
              <a:rPr lang="en-US" sz="3600" dirty="0"/>
              <a:t>AADL Port and Thread </a:t>
            </a:r>
            <a:br>
              <a:rPr lang="en-US" sz="3600" dirty="0"/>
            </a:br>
            <a:r>
              <a:rPr lang="en-US" sz="3600" dirty="0"/>
              <a:t>Execution Semantics</a:t>
            </a:r>
          </a:p>
        </p:txBody>
      </p:sp>
      <p:sp>
        <p:nvSpPr>
          <p:cNvPr id="7" name="TextBox 6"/>
          <p:cNvSpPr txBox="1"/>
          <p:nvPr/>
        </p:nvSpPr>
        <p:spPr>
          <a:xfrm>
            <a:off x="3974177" y="2756207"/>
            <a:ext cx="1316514" cy="276999"/>
          </a:xfrm>
          <a:prstGeom prst="rect">
            <a:avLst/>
          </a:prstGeom>
          <a:noFill/>
        </p:spPr>
        <p:txBody>
          <a:bodyPr wrap="none" rtlCol="0">
            <a:spAutoFit/>
          </a:bodyPr>
          <a:lstStyle/>
          <a:p>
            <a:r>
              <a:rPr lang="en-US" sz="1200" i="1" dirty="0"/>
              <a:t>Application Code</a:t>
            </a:r>
          </a:p>
        </p:txBody>
      </p:sp>
      <p:sp>
        <p:nvSpPr>
          <p:cNvPr id="9" name="Rectangle 8"/>
          <p:cNvSpPr/>
          <p:nvPr/>
        </p:nvSpPr>
        <p:spPr bwMode="auto">
          <a:xfrm>
            <a:off x="2984500" y="3314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0" name="Rectangle 9"/>
          <p:cNvSpPr/>
          <p:nvPr/>
        </p:nvSpPr>
        <p:spPr bwMode="auto">
          <a:xfrm>
            <a:off x="2984500" y="41783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Rectangle 10"/>
          <p:cNvSpPr/>
          <p:nvPr/>
        </p:nvSpPr>
        <p:spPr bwMode="auto">
          <a:xfrm>
            <a:off x="2984500" y="50927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Rectangle 12"/>
          <p:cNvSpPr/>
          <p:nvPr/>
        </p:nvSpPr>
        <p:spPr bwMode="auto">
          <a:xfrm>
            <a:off x="5715000" y="3365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Rectangle 13"/>
          <p:cNvSpPr/>
          <p:nvPr/>
        </p:nvSpPr>
        <p:spPr bwMode="auto">
          <a:xfrm>
            <a:off x="5715000" y="42291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5" name="Rectangle 14"/>
          <p:cNvSpPr/>
          <p:nvPr/>
        </p:nvSpPr>
        <p:spPr bwMode="auto">
          <a:xfrm>
            <a:off x="5715000" y="5143500"/>
            <a:ext cx="533400" cy="304800"/>
          </a:xfrm>
          <a:prstGeom prst="rect">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Rounded Rectangle 1">
            <a:extLst>
              <a:ext uri="{FF2B5EF4-FFF2-40B4-BE49-F238E27FC236}">
                <a16:creationId xmlns:a16="http://schemas.microsoft.com/office/drawing/2014/main" id="{1E3BD81D-BEED-9798-3B0E-1A452452BBC1}"/>
              </a:ext>
            </a:extLst>
          </p:cNvPr>
          <p:cNvSpPr/>
          <p:nvPr/>
        </p:nvSpPr>
        <p:spPr bwMode="auto">
          <a:xfrm>
            <a:off x="3962400" y="3035300"/>
            <a:ext cx="1527329" cy="2755900"/>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0" name="Rectangle 29">
            <a:extLst>
              <a:ext uri="{FF2B5EF4-FFF2-40B4-BE49-F238E27FC236}">
                <a16:creationId xmlns:a16="http://schemas.microsoft.com/office/drawing/2014/main" id="{9F7E2030-1616-2B48-8333-3D2DD24DB677}"/>
              </a:ext>
            </a:extLst>
          </p:cNvPr>
          <p:cNvSpPr/>
          <p:nvPr/>
        </p:nvSpPr>
        <p:spPr bwMode="auto">
          <a:xfrm>
            <a:off x="7086600" y="2057400"/>
            <a:ext cx="609600" cy="3886200"/>
          </a:xfrm>
          <a:prstGeom prst="rect">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Box 11">
            <a:extLst>
              <a:ext uri="{FF2B5EF4-FFF2-40B4-BE49-F238E27FC236}">
                <a16:creationId xmlns:a16="http://schemas.microsoft.com/office/drawing/2014/main" id="{EBDCB86C-924A-1B48-ACF6-9D313E606AFB}"/>
              </a:ext>
            </a:extLst>
          </p:cNvPr>
          <p:cNvSpPr txBox="1"/>
          <p:nvPr/>
        </p:nvSpPr>
        <p:spPr>
          <a:xfrm rot="16200000">
            <a:off x="167013" y="3871587"/>
            <a:ext cx="3326552" cy="307777"/>
          </a:xfrm>
          <a:prstGeom prst="rect">
            <a:avLst/>
          </a:prstGeom>
          <a:noFill/>
        </p:spPr>
        <p:txBody>
          <a:bodyPr wrap="none" rtlCol="0">
            <a:spAutoFit/>
          </a:bodyPr>
          <a:lstStyle/>
          <a:p>
            <a:r>
              <a:rPr lang="en-US" sz="1400" dirty="0"/>
              <a:t>Communication Infrastructure - </a:t>
            </a:r>
            <a:r>
              <a:rPr lang="en-US" sz="1400" b="1" dirty="0"/>
              <a:t>Inputs</a:t>
            </a:r>
          </a:p>
        </p:txBody>
      </p:sp>
      <p:sp>
        <p:nvSpPr>
          <p:cNvPr id="41" name="TextBox 40">
            <a:extLst>
              <a:ext uri="{FF2B5EF4-FFF2-40B4-BE49-F238E27FC236}">
                <a16:creationId xmlns:a16="http://schemas.microsoft.com/office/drawing/2014/main" id="{EAA73AE3-E546-9544-9FCE-4BC09C60085E}"/>
              </a:ext>
            </a:extLst>
          </p:cNvPr>
          <p:cNvSpPr txBox="1"/>
          <p:nvPr/>
        </p:nvSpPr>
        <p:spPr>
          <a:xfrm rot="16200000">
            <a:off x="5592982" y="3947788"/>
            <a:ext cx="3447419" cy="307777"/>
          </a:xfrm>
          <a:prstGeom prst="rect">
            <a:avLst/>
          </a:prstGeom>
          <a:noFill/>
        </p:spPr>
        <p:txBody>
          <a:bodyPr wrap="none" rtlCol="0">
            <a:spAutoFit/>
          </a:bodyPr>
          <a:lstStyle/>
          <a:p>
            <a:r>
              <a:rPr lang="en-US" sz="1400" dirty="0"/>
              <a:t>Communication Infrastructure - </a:t>
            </a:r>
            <a:r>
              <a:rPr lang="en-US" sz="1400" b="1" dirty="0"/>
              <a:t>Outputs</a:t>
            </a:r>
          </a:p>
        </p:txBody>
      </p:sp>
      <p:sp>
        <p:nvSpPr>
          <p:cNvPr id="55" name="Bent Arrow 54">
            <a:extLst>
              <a:ext uri="{FF2B5EF4-FFF2-40B4-BE49-F238E27FC236}">
                <a16:creationId xmlns:a16="http://schemas.microsoft.com/office/drawing/2014/main" id="{E38D0F66-1866-4448-AB7C-3975E886B134}"/>
              </a:ext>
            </a:extLst>
          </p:cNvPr>
          <p:cNvSpPr/>
          <p:nvPr/>
        </p:nvSpPr>
        <p:spPr bwMode="auto">
          <a:xfrm rot="2019839">
            <a:off x="5900106" y="4175016"/>
            <a:ext cx="1066800" cy="990600"/>
          </a:xfrm>
          <a:prstGeom prst="bentArrow">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ADB7DE4A-0155-4D4B-AA4B-57C42475E5EE}"/>
              </a:ext>
            </a:extLst>
          </p:cNvPr>
          <p:cNvSpPr txBox="1"/>
          <p:nvPr/>
        </p:nvSpPr>
        <p:spPr>
          <a:xfrm>
            <a:off x="355600" y="1180981"/>
            <a:ext cx="8559800" cy="338554"/>
          </a:xfrm>
          <a:prstGeom prst="rect">
            <a:avLst/>
          </a:prstGeom>
          <a:solidFill>
            <a:schemeClr val="accent2"/>
          </a:solidFill>
        </p:spPr>
        <p:txBody>
          <a:bodyPr wrap="square" rtlCol="0">
            <a:spAutoFit/>
          </a:bodyPr>
          <a:lstStyle/>
          <a:p>
            <a:r>
              <a:rPr lang="en-US" sz="1600" b="1" dirty="0"/>
              <a:t>Key idea</a:t>
            </a:r>
            <a:r>
              <a:rPr lang="en-US" sz="1600" dirty="0"/>
              <a:t>: contracts are relations on input port state, local variables, and output port states</a:t>
            </a:r>
          </a:p>
        </p:txBody>
      </p:sp>
      <p:grpSp>
        <p:nvGrpSpPr>
          <p:cNvPr id="56" name="Group 55">
            <a:extLst>
              <a:ext uri="{FF2B5EF4-FFF2-40B4-BE49-F238E27FC236}">
                <a16:creationId xmlns:a16="http://schemas.microsoft.com/office/drawing/2014/main" id="{81374A2B-B241-7D45-8653-74E53D982AB0}"/>
              </a:ext>
            </a:extLst>
          </p:cNvPr>
          <p:cNvGrpSpPr/>
          <p:nvPr/>
        </p:nvGrpSpPr>
        <p:grpSpPr>
          <a:xfrm>
            <a:off x="2819400" y="3505200"/>
            <a:ext cx="1371600" cy="1600200"/>
            <a:chOff x="2819400" y="3657600"/>
            <a:chExt cx="1371600" cy="1600200"/>
          </a:xfrm>
        </p:grpSpPr>
        <p:cxnSp>
          <p:nvCxnSpPr>
            <p:cNvPr id="20" name="Straight Arrow Connector 19">
              <a:extLst>
                <a:ext uri="{FF2B5EF4-FFF2-40B4-BE49-F238E27FC236}">
                  <a16:creationId xmlns:a16="http://schemas.microsoft.com/office/drawing/2014/main" id="{3C8E15AF-6673-2E4A-A209-4413E2C79F28}"/>
                </a:ext>
              </a:extLst>
            </p:cNvPr>
            <p:cNvCxnSpPr>
              <a:cxnSpLocks/>
            </p:cNvCxnSpPr>
            <p:nvPr/>
          </p:nvCxnSpPr>
          <p:spPr bwMode="auto">
            <a:xfrm>
              <a:off x="3352800" y="3657600"/>
              <a:ext cx="838200" cy="457201"/>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1" name="Straight Arrow Connector 50">
              <a:extLst>
                <a:ext uri="{FF2B5EF4-FFF2-40B4-BE49-F238E27FC236}">
                  <a16:creationId xmlns:a16="http://schemas.microsoft.com/office/drawing/2014/main" id="{C91D6B0F-4EFD-284F-99FC-D7B564C01916}"/>
                </a:ext>
              </a:extLst>
            </p:cNvPr>
            <p:cNvCxnSpPr>
              <a:cxnSpLocks/>
            </p:cNvCxnSpPr>
            <p:nvPr/>
          </p:nvCxnSpPr>
          <p:spPr bwMode="auto">
            <a:xfrm flipV="1">
              <a:off x="3352800" y="4686300"/>
              <a:ext cx="838200" cy="5715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sp>
          <p:nvSpPr>
            <p:cNvPr id="24" name="TextBox 23">
              <a:extLst>
                <a:ext uri="{FF2B5EF4-FFF2-40B4-BE49-F238E27FC236}">
                  <a16:creationId xmlns:a16="http://schemas.microsoft.com/office/drawing/2014/main" id="{3F355E0A-F9B9-AF45-B4A9-4234337681B5}"/>
                </a:ext>
              </a:extLst>
            </p:cNvPr>
            <p:cNvSpPr txBox="1"/>
            <p:nvPr/>
          </p:nvSpPr>
          <p:spPr>
            <a:xfrm>
              <a:off x="2819400" y="3886200"/>
              <a:ext cx="756938" cy="461665"/>
            </a:xfrm>
            <a:prstGeom prst="rect">
              <a:avLst/>
            </a:prstGeom>
            <a:noFill/>
          </p:spPr>
          <p:txBody>
            <a:bodyPr wrap="none" rtlCol="0">
              <a:spAutoFit/>
            </a:bodyPr>
            <a:lstStyle/>
            <a:p>
              <a:r>
                <a:rPr lang="en-US" i="1" dirty="0">
                  <a:solidFill>
                    <a:srgbClr val="FF0000"/>
                  </a:solidFill>
                </a:rPr>
                <a:t>gets</a:t>
              </a:r>
            </a:p>
          </p:txBody>
        </p:sp>
      </p:grpSp>
      <p:grpSp>
        <p:nvGrpSpPr>
          <p:cNvPr id="57" name="Group 56">
            <a:extLst>
              <a:ext uri="{FF2B5EF4-FFF2-40B4-BE49-F238E27FC236}">
                <a16:creationId xmlns:a16="http://schemas.microsoft.com/office/drawing/2014/main" id="{704E740F-E674-8841-909F-8C9F02FF3087}"/>
              </a:ext>
            </a:extLst>
          </p:cNvPr>
          <p:cNvGrpSpPr/>
          <p:nvPr/>
        </p:nvGrpSpPr>
        <p:grpSpPr>
          <a:xfrm>
            <a:off x="5257800" y="3517900"/>
            <a:ext cx="1143000" cy="1739900"/>
            <a:chOff x="5257800" y="3517900"/>
            <a:chExt cx="1143000" cy="1739900"/>
          </a:xfrm>
        </p:grpSpPr>
        <p:sp>
          <p:nvSpPr>
            <p:cNvPr id="52" name="TextBox 51">
              <a:extLst>
                <a:ext uri="{FF2B5EF4-FFF2-40B4-BE49-F238E27FC236}">
                  <a16:creationId xmlns:a16="http://schemas.microsoft.com/office/drawing/2014/main" id="{996BD38E-2EBA-1241-BC7E-CE35CBBF2DC4}"/>
                </a:ext>
              </a:extLst>
            </p:cNvPr>
            <p:cNvSpPr txBox="1"/>
            <p:nvPr/>
          </p:nvSpPr>
          <p:spPr>
            <a:xfrm>
              <a:off x="5634243" y="3733800"/>
              <a:ext cx="766557" cy="461665"/>
            </a:xfrm>
            <a:prstGeom prst="rect">
              <a:avLst/>
            </a:prstGeom>
            <a:noFill/>
          </p:spPr>
          <p:txBody>
            <a:bodyPr wrap="none" rtlCol="0">
              <a:spAutoFit/>
            </a:bodyPr>
            <a:lstStyle/>
            <a:p>
              <a:r>
                <a:rPr lang="en-US" i="1" dirty="0">
                  <a:solidFill>
                    <a:srgbClr val="FF0000"/>
                  </a:solidFill>
                </a:rPr>
                <a:t>puts</a:t>
              </a:r>
            </a:p>
          </p:txBody>
        </p:sp>
        <p:cxnSp>
          <p:nvCxnSpPr>
            <p:cNvPr id="53" name="Straight Arrow Connector 52">
              <a:extLst>
                <a:ext uri="{FF2B5EF4-FFF2-40B4-BE49-F238E27FC236}">
                  <a16:creationId xmlns:a16="http://schemas.microsoft.com/office/drawing/2014/main" id="{32D0EB8A-47D1-C34E-996B-3BD0C6872E93}"/>
                </a:ext>
              </a:extLst>
            </p:cNvPr>
            <p:cNvCxnSpPr>
              <a:cxnSpLocks/>
            </p:cNvCxnSpPr>
            <p:nvPr/>
          </p:nvCxnSpPr>
          <p:spPr bwMode="auto">
            <a:xfrm>
              <a:off x="5257800" y="4572000"/>
              <a:ext cx="609600" cy="6858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cxnSp>
          <p:nvCxnSpPr>
            <p:cNvPr id="54" name="Straight Arrow Connector 53">
              <a:extLst>
                <a:ext uri="{FF2B5EF4-FFF2-40B4-BE49-F238E27FC236}">
                  <a16:creationId xmlns:a16="http://schemas.microsoft.com/office/drawing/2014/main" id="{B5D71453-85B0-5946-B321-4F1BB2C57EE6}"/>
                </a:ext>
              </a:extLst>
            </p:cNvPr>
            <p:cNvCxnSpPr>
              <a:cxnSpLocks/>
              <a:endCxn id="13" idx="1"/>
            </p:cNvCxnSpPr>
            <p:nvPr/>
          </p:nvCxnSpPr>
          <p:spPr bwMode="auto">
            <a:xfrm flipV="1">
              <a:off x="5257800" y="3517900"/>
              <a:ext cx="457200" cy="292100"/>
            </a:xfrm>
            <a:prstGeom prst="straightConnector1">
              <a:avLst/>
            </a:prstGeom>
            <a:solidFill>
              <a:schemeClr val="accent1"/>
            </a:solidFill>
            <a:ln w="57150" cap="flat" cmpd="sng" algn="ctr">
              <a:solidFill>
                <a:srgbClr val="FF0000"/>
              </a:solidFill>
              <a:prstDash val="solid"/>
              <a:miter lim="800000"/>
              <a:headEnd type="none" w="med" len="med"/>
              <a:tailEnd type="triangle"/>
            </a:ln>
            <a:effectLst/>
          </p:spPr>
        </p:cxnSp>
      </p:grpSp>
      <p:sp>
        <p:nvSpPr>
          <p:cNvPr id="29" name="Bent Arrow 28">
            <a:extLst>
              <a:ext uri="{FF2B5EF4-FFF2-40B4-BE49-F238E27FC236}">
                <a16:creationId xmlns:a16="http://schemas.microsoft.com/office/drawing/2014/main" id="{B98E6F5A-40EA-D745-BBDD-20D832C65176}"/>
              </a:ext>
            </a:extLst>
          </p:cNvPr>
          <p:cNvSpPr/>
          <p:nvPr/>
        </p:nvSpPr>
        <p:spPr bwMode="auto">
          <a:xfrm rot="2019839">
            <a:off x="2199114" y="3538202"/>
            <a:ext cx="615119" cy="990600"/>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Slide Number Placeholder 59">
            <a:extLst>
              <a:ext uri="{FF2B5EF4-FFF2-40B4-BE49-F238E27FC236}">
                <a16:creationId xmlns:a16="http://schemas.microsoft.com/office/drawing/2014/main" id="{CC8FAF2D-1BA9-4643-89AD-BD73071DCF8F}"/>
              </a:ext>
            </a:extLst>
          </p:cNvPr>
          <p:cNvSpPr>
            <a:spLocks noGrp="1"/>
          </p:cNvSpPr>
          <p:nvPr>
            <p:ph type="sldNum" sz="quarter" idx="11"/>
          </p:nvPr>
        </p:nvSpPr>
        <p:spPr/>
        <p:txBody>
          <a:bodyPr/>
          <a:lstStyle/>
          <a:p>
            <a:pPr>
              <a:defRPr/>
            </a:pPr>
            <a:fld id="{6E0AA622-F4CE-604D-A669-CD3D12FC535C}" type="slidenum">
              <a:rPr lang="en-US" smtClean="0"/>
              <a:pPr>
                <a:defRPr/>
              </a:pPr>
              <a:t>22</a:t>
            </a:fld>
            <a:endParaRPr lang="en-US"/>
          </a:p>
        </p:txBody>
      </p:sp>
      <p:sp>
        <p:nvSpPr>
          <p:cNvPr id="27" name="Text Box 43">
            <a:extLst>
              <a:ext uri="{FF2B5EF4-FFF2-40B4-BE49-F238E27FC236}">
                <a16:creationId xmlns:a16="http://schemas.microsoft.com/office/drawing/2014/main" id="{54C9EFD8-80D0-303D-E28B-5A0B3D9AAC1B}"/>
              </a:ext>
            </a:extLst>
          </p:cNvPr>
          <p:cNvSpPr txBox="1">
            <a:spLocks noChangeArrowheads="1"/>
          </p:cNvSpPr>
          <p:nvPr/>
        </p:nvSpPr>
        <p:spPr bwMode="auto">
          <a:xfrm>
            <a:off x="3848100" y="2177409"/>
            <a:ext cx="1447800" cy="58477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Local State Variables </a:t>
            </a:r>
            <a:r>
              <a:rPr lang="en-US" sz="1600" b="1" dirty="0">
                <a:latin typeface="Tahoma" pitchFamily="-84" charset="0"/>
              </a:rPr>
              <a:t>V</a:t>
            </a:r>
          </a:p>
        </p:txBody>
      </p:sp>
      <p:sp>
        <p:nvSpPr>
          <p:cNvPr id="28" name="Text Box 43">
            <a:extLst>
              <a:ext uri="{FF2B5EF4-FFF2-40B4-BE49-F238E27FC236}">
                <a16:creationId xmlns:a16="http://schemas.microsoft.com/office/drawing/2014/main" id="{D847CE5D-D955-77B4-88A7-4D96AC4E06ED}"/>
              </a:ext>
            </a:extLst>
          </p:cNvPr>
          <p:cNvSpPr txBox="1">
            <a:spLocks noChangeArrowheads="1"/>
          </p:cNvSpPr>
          <p:nvPr/>
        </p:nvSpPr>
        <p:spPr bwMode="auto">
          <a:xfrm>
            <a:off x="2950219" y="2594255"/>
            <a:ext cx="4953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a:latin typeface="Tahoma" pitchFamily="-84" charset="0"/>
              </a:rPr>
              <a:t>A</a:t>
            </a:r>
            <a:r>
              <a:rPr lang="en-US" sz="1600" baseline="-25000" dirty="0">
                <a:latin typeface="Tahoma" pitchFamily="-84" charset="0"/>
              </a:rPr>
              <a:t>in</a:t>
            </a:r>
            <a:endParaRPr lang="en-US" sz="1600" b="1" baseline="-25000" dirty="0">
              <a:latin typeface="Tahoma" pitchFamily="-84" charset="0"/>
            </a:endParaRPr>
          </a:p>
        </p:txBody>
      </p:sp>
      <p:sp>
        <p:nvSpPr>
          <p:cNvPr id="32" name="Text Box 43">
            <a:extLst>
              <a:ext uri="{FF2B5EF4-FFF2-40B4-BE49-F238E27FC236}">
                <a16:creationId xmlns:a16="http://schemas.microsoft.com/office/drawing/2014/main" id="{31AE7AEC-F9C0-8BC6-C6F0-10009986C630}"/>
              </a:ext>
            </a:extLst>
          </p:cNvPr>
          <p:cNvSpPr txBox="1">
            <a:spLocks noChangeArrowheads="1"/>
          </p:cNvSpPr>
          <p:nvPr/>
        </p:nvSpPr>
        <p:spPr bwMode="auto">
          <a:xfrm>
            <a:off x="5595491" y="2621905"/>
            <a:ext cx="609600" cy="33855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600" dirty="0" err="1">
                <a:latin typeface="Tahoma" pitchFamily="-84" charset="0"/>
              </a:rPr>
              <a:t>A</a:t>
            </a:r>
            <a:r>
              <a:rPr lang="en-US" sz="1600" baseline="-25000" dirty="0" err="1">
                <a:latin typeface="Tahoma" pitchFamily="-84" charset="0"/>
              </a:rPr>
              <a:t>out</a:t>
            </a:r>
            <a:endParaRPr lang="en-US" sz="1600" b="1" baseline="-25000" dirty="0">
              <a:latin typeface="Tahoma" pitchFamily="-84" charset="0"/>
            </a:endParaRPr>
          </a:p>
        </p:txBody>
      </p:sp>
      <p:grpSp>
        <p:nvGrpSpPr>
          <p:cNvPr id="45" name="Group 44">
            <a:extLst>
              <a:ext uri="{FF2B5EF4-FFF2-40B4-BE49-F238E27FC236}">
                <a16:creationId xmlns:a16="http://schemas.microsoft.com/office/drawing/2014/main" id="{CA5010C8-9CE3-A48B-02D9-5671FB54A421}"/>
              </a:ext>
            </a:extLst>
          </p:cNvPr>
          <p:cNvGrpSpPr/>
          <p:nvPr/>
        </p:nvGrpSpPr>
        <p:grpSpPr>
          <a:xfrm>
            <a:off x="3088963" y="1595735"/>
            <a:ext cx="2915358" cy="994420"/>
            <a:chOff x="3088963" y="1595735"/>
            <a:chExt cx="2915358" cy="994420"/>
          </a:xfrm>
        </p:grpSpPr>
        <p:sp>
          <p:nvSpPr>
            <p:cNvPr id="37" name="Rectangle 36">
              <a:extLst>
                <a:ext uri="{FF2B5EF4-FFF2-40B4-BE49-F238E27FC236}">
                  <a16:creationId xmlns:a16="http://schemas.microsoft.com/office/drawing/2014/main" id="{4B493DCB-8DB5-71F3-AF05-A3E9CC00DD86}"/>
                </a:ext>
              </a:extLst>
            </p:cNvPr>
            <p:cNvSpPr/>
            <p:nvPr/>
          </p:nvSpPr>
          <p:spPr bwMode="auto">
            <a:xfrm>
              <a:off x="3088963" y="1956057"/>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Rectangle 37">
              <a:extLst>
                <a:ext uri="{FF2B5EF4-FFF2-40B4-BE49-F238E27FC236}">
                  <a16:creationId xmlns:a16="http://schemas.microsoft.com/office/drawing/2014/main" id="{29E72E4E-0869-E3C2-EB82-E1FB79DEAFF5}"/>
                </a:ext>
              </a:extLst>
            </p:cNvPr>
            <p:cNvSpPr/>
            <p:nvPr/>
          </p:nvSpPr>
          <p:spPr bwMode="auto">
            <a:xfrm>
              <a:off x="4405939" y="1927106"/>
              <a:ext cx="207393" cy="2769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9" name="Rectangle 38">
              <a:extLst>
                <a:ext uri="{FF2B5EF4-FFF2-40B4-BE49-F238E27FC236}">
                  <a16:creationId xmlns:a16="http://schemas.microsoft.com/office/drawing/2014/main" id="{42E3218C-B27E-8438-C9B2-D4477413EC02}"/>
                </a:ext>
              </a:extLst>
            </p:cNvPr>
            <p:cNvSpPr/>
            <p:nvPr/>
          </p:nvSpPr>
          <p:spPr bwMode="auto">
            <a:xfrm>
              <a:off x="5786507" y="1980556"/>
              <a:ext cx="217812" cy="609599"/>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0" name="Rectangle 39">
              <a:extLst>
                <a:ext uri="{FF2B5EF4-FFF2-40B4-BE49-F238E27FC236}">
                  <a16:creationId xmlns:a16="http://schemas.microsoft.com/office/drawing/2014/main" id="{2095404E-66AB-A9A4-50B1-AFA193808D70}"/>
                </a:ext>
              </a:extLst>
            </p:cNvPr>
            <p:cNvSpPr/>
            <p:nvPr/>
          </p:nvSpPr>
          <p:spPr bwMode="auto">
            <a:xfrm rot="16200000">
              <a:off x="4442374" y="455485"/>
              <a:ext cx="208538" cy="2915357"/>
            </a:xfrm>
            <a:prstGeom prst="rect">
              <a:avLst/>
            </a:prstGeom>
            <a:solidFill>
              <a:srgbClr val="B68ECC"/>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2" name="Text Box 43">
              <a:extLst>
                <a:ext uri="{FF2B5EF4-FFF2-40B4-BE49-F238E27FC236}">
                  <a16:creationId xmlns:a16="http://schemas.microsoft.com/office/drawing/2014/main" id="{FD519567-9CF9-4DF0-D765-62DADF7B675C}"/>
                </a:ext>
              </a:extLst>
            </p:cNvPr>
            <p:cNvSpPr txBox="1">
              <a:spLocks noChangeArrowheads="1"/>
            </p:cNvSpPr>
            <p:nvPr/>
          </p:nvSpPr>
          <p:spPr bwMode="auto">
            <a:xfrm>
              <a:off x="3581400" y="1595735"/>
              <a:ext cx="2076184"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200" dirty="0">
                  <a:latin typeface="Tahoma" pitchFamily="-84" charset="0"/>
                </a:rPr>
                <a:t>Contract for application code methods</a:t>
              </a:r>
              <a:endParaRPr lang="en-US" sz="1200" b="1" baseline="-25000" dirty="0">
                <a:latin typeface="Tahoma" pitchFamily="-84" charset="0"/>
              </a:endParaRPr>
            </a:p>
          </p:txBody>
        </p:sp>
      </p:grpSp>
      <p:pic>
        <p:nvPicPr>
          <p:cNvPr id="5" name="Picture 2" descr="Contract Vector SVG Icon (15) - SVG Repo">
            <a:extLst>
              <a:ext uri="{FF2B5EF4-FFF2-40B4-BE49-F238E27FC236}">
                <a16:creationId xmlns:a16="http://schemas.microsoft.com/office/drawing/2014/main" id="{5E769341-630C-6820-6223-A2E3471AAD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91914" y="1869628"/>
            <a:ext cx="440326" cy="44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A466-77E6-60B6-7607-7A45C9142BC2}"/>
              </a:ext>
            </a:extLst>
          </p:cNvPr>
          <p:cNvSpPr>
            <a:spLocks noGrp="1"/>
          </p:cNvSpPr>
          <p:nvPr>
            <p:ph type="title"/>
          </p:nvPr>
        </p:nvSpPr>
        <p:spPr/>
        <p:txBody>
          <a:bodyPr/>
          <a:lstStyle/>
          <a:p>
            <a:r>
              <a:rPr lang="en-US" sz="4000" dirty="0"/>
              <a:t>AADL / HAMR Formal Semantics</a:t>
            </a:r>
          </a:p>
        </p:txBody>
      </p:sp>
      <p:sp>
        <p:nvSpPr>
          <p:cNvPr id="4" name="Slide Number Placeholder 3">
            <a:extLst>
              <a:ext uri="{FF2B5EF4-FFF2-40B4-BE49-F238E27FC236}">
                <a16:creationId xmlns:a16="http://schemas.microsoft.com/office/drawing/2014/main" id="{87E7286F-D9D4-9CF6-FA0D-7AC8A85B66FB}"/>
              </a:ext>
            </a:extLst>
          </p:cNvPr>
          <p:cNvSpPr>
            <a:spLocks noGrp="1"/>
          </p:cNvSpPr>
          <p:nvPr>
            <p:ph type="sldNum" sz="quarter" idx="11"/>
          </p:nvPr>
        </p:nvSpPr>
        <p:spPr/>
        <p:txBody>
          <a:bodyPr/>
          <a:lstStyle/>
          <a:p>
            <a:pPr>
              <a:defRPr/>
            </a:pPr>
            <a:fld id="{6E0AA622-F4CE-604D-A669-CD3D12FC535C}" type="slidenum">
              <a:rPr lang="en-US" smtClean="0"/>
              <a:pPr>
                <a:defRPr/>
              </a:pPr>
              <a:t>23</a:t>
            </a:fld>
            <a:endParaRPr lang="en-US"/>
          </a:p>
        </p:txBody>
      </p:sp>
      <p:pic>
        <p:nvPicPr>
          <p:cNvPr id="7" name="Picture 6">
            <a:extLst>
              <a:ext uri="{FF2B5EF4-FFF2-40B4-BE49-F238E27FC236}">
                <a16:creationId xmlns:a16="http://schemas.microsoft.com/office/drawing/2014/main" id="{A9570E81-F8A8-1F57-6B67-04D449AE8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021" y="2068952"/>
            <a:ext cx="4187079" cy="3181225"/>
          </a:xfrm>
          <a:prstGeom prst="rect">
            <a:avLst/>
          </a:prstGeom>
        </p:spPr>
      </p:pic>
      <p:pic>
        <p:nvPicPr>
          <p:cNvPr id="5" name="Picture 4">
            <a:extLst>
              <a:ext uri="{FF2B5EF4-FFF2-40B4-BE49-F238E27FC236}">
                <a16:creationId xmlns:a16="http://schemas.microsoft.com/office/drawing/2014/main" id="{87D2389B-96D9-9988-1734-C5D0750130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8761" y="2257829"/>
            <a:ext cx="3979500" cy="4142971"/>
          </a:xfrm>
          <a:prstGeom prst="rect">
            <a:avLst/>
          </a:prstGeom>
          <a:ln w="12700">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9A4D78F-F6A5-7C56-76DE-C285E647E85F}"/>
              </a:ext>
            </a:extLst>
          </p:cNvPr>
          <p:cNvSpPr txBox="1"/>
          <p:nvPr/>
        </p:nvSpPr>
        <p:spPr>
          <a:xfrm>
            <a:off x="745861" y="5486190"/>
            <a:ext cx="3447736" cy="830997"/>
          </a:xfrm>
          <a:prstGeom prst="rect">
            <a:avLst/>
          </a:prstGeom>
          <a:noFill/>
        </p:spPr>
        <p:txBody>
          <a:bodyPr wrap="square" rtlCol="0">
            <a:spAutoFit/>
          </a:bodyPr>
          <a:lstStyle/>
          <a:p>
            <a:r>
              <a:rPr lang="en-US" sz="1600" dirty="0"/>
              <a:t>To be presented at “Formal Aspects of Component Software (FACS)” conference in October.</a:t>
            </a:r>
          </a:p>
        </p:txBody>
      </p:sp>
      <p:sp>
        <p:nvSpPr>
          <p:cNvPr id="9" name="TextBox 8">
            <a:extLst>
              <a:ext uri="{FF2B5EF4-FFF2-40B4-BE49-F238E27FC236}">
                <a16:creationId xmlns:a16="http://schemas.microsoft.com/office/drawing/2014/main" id="{1CBB82B6-16D3-C9B6-E48F-D604C9CAA913}"/>
              </a:ext>
            </a:extLst>
          </p:cNvPr>
          <p:cNvSpPr txBox="1"/>
          <p:nvPr/>
        </p:nvSpPr>
        <p:spPr>
          <a:xfrm>
            <a:off x="7010400" y="1326107"/>
            <a:ext cx="1828800" cy="738664"/>
          </a:xfrm>
          <a:prstGeom prst="rect">
            <a:avLst/>
          </a:prstGeom>
          <a:noFill/>
        </p:spPr>
        <p:txBody>
          <a:bodyPr wrap="square" rtlCol="0">
            <a:spAutoFit/>
          </a:bodyPr>
          <a:lstStyle/>
          <a:p>
            <a:r>
              <a:rPr lang="en-US" sz="1400" i="1" dirty="0"/>
              <a:t>Joint work with Stefan </a:t>
            </a:r>
            <a:r>
              <a:rPr lang="en-US" sz="1400" i="1" dirty="0" err="1"/>
              <a:t>Hallerstede</a:t>
            </a:r>
            <a:r>
              <a:rPr lang="en-US" sz="1400" i="1" dirty="0"/>
              <a:t> (U. Aarhus)</a:t>
            </a:r>
          </a:p>
        </p:txBody>
      </p:sp>
      <p:sp>
        <p:nvSpPr>
          <p:cNvPr id="10" name="Text Box 43">
            <a:extLst>
              <a:ext uri="{FF2B5EF4-FFF2-40B4-BE49-F238E27FC236}">
                <a16:creationId xmlns:a16="http://schemas.microsoft.com/office/drawing/2014/main" id="{E189A216-EB2E-DF14-3214-028FD02E9D8A}"/>
              </a:ext>
            </a:extLst>
          </p:cNvPr>
          <p:cNvSpPr txBox="1">
            <a:spLocks noChangeArrowheads="1"/>
          </p:cNvSpPr>
          <p:nvPr/>
        </p:nvSpPr>
        <p:spPr bwMode="auto">
          <a:xfrm>
            <a:off x="680292" y="5060406"/>
            <a:ext cx="9144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Isabelle</a:t>
            </a:r>
          </a:p>
        </p:txBody>
      </p:sp>
      <p:sp>
        <p:nvSpPr>
          <p:cNvPr id="11" name="Text Box 43">
            <a:extLst>
              <a:ext uri="{FF2B5EF4-FFF2-40B4-BE49-F238E27FC236}">
                <a16:creationId xmlns:a16="http://schemas.microsoft.com/office/drawing/2014/main" id="{D1AABD27-455F-AB49-F83B-6D10F8B2E4E6}"/>
              </a:ext>
            </a:extLst>
          </p:cNvPr>
          <p:cNvSpPr txBox="1">
            <a:spLocks noChangeArrowheads="1"/>
          </p:cNvSpPr>
          <p:nvPr/>
        </p:nvSpPr>
        <p:spPr bwMode="auto">
          <a:xfrm>
            <a:off x="4305300" y="6212163"/>
            <a:ext cx="31623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Tahoma" pitchFamily="-84" charset="0"/>
              </a:rPr>
              <a:t>Latex/PDF generated from Isabelle</a:t>
            </a:r>
          </a:p>
        </p:txBody>
      </p:sp>
      <p:sp>
        <p:nvSpPr>
          <p:cNvPr id="12" name="TextBox 11">
            <a:extLst>
              <a:ext uri="{FF2B5EF4-FFF2-40B4-BE49-F238E27FC236}">
                <a16:creationId xmlns:a16="http://schemas.microsoft.com/office/drawing/2014/main" id="{7D5248E3-D442-1C3A-DA78-D20946110D9C}"/>
              </a:ext>
            </a:extLst>
          </p:cNvPr>
          <p:cNvSpPr txBox="1"/>
          <p:nvPr/>
        </p:nvSpPr>
        <p:spPr>
          <a:xfrm>
            <a:off x="304800" y="1219200"/>
            <a:ext cx="6705600" cy="523220"/>
          </a:xfrm>
          <a:prstGeom prst="rect">
            <a:avLst/>
          </a:prstGeom>
          <a:solidFill>
            <a:schemeClr val="accent2"/>
          </a:solidFill>
        </p:spPr>
        <p:txBody>
          <a:bodyPr wrap="square" rtlCol="0">
            <a:spAutoFit/>
          </a:bodyPr>
          <a:lstStyle/>
          <a:p>
            <a:r>
              <a:rPr lang="en-US" sz="1400" dirty="0"/>
              <a:t>100+ page literate-style Isabelle/HOL theories for AADL/SysMLv2 HAMR execution model (guides our design of our contracts and verification/testing framework)</a:t>
            </a:r>
          </a:p>
        </p:txBody>
      </p:sp>
    </p:spTree>
    <p:extLst>
      <p:ext uri="{BB962C8B-B14F-4D97-AF65-F5344CB8AC3E}">
        <p14:creationId xmlns:p14="http://schemas.microsoft.com/office/powerpoint/2010/main" val="40047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24</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Galois - US Army research project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34" name="TextBox 33">
            <a:extLst>
              <a:ext uri="{FF2B5EF4-FFF2-40B4-BE49-F238E27FC236}">
                <a16:creationId xmlns:a16="http://schemas.microsoft.com/office/drawing/2014/main" id="{A4C9990B-A08A-ECAE-B146-0FA8A1EE541B}"/>
              </a:ext>
            </a:extLst>
          </p:cNvPr>
          <p:cNvSpPr txBox="1"/>
          <p:nvPr/>
        </p:nvSpPr>
        <p:spPr>
          <a:xfrm>
            <a:off x="2438400" y="5312557"/>
            <a:ext cx="2880303" cy="1107996"/>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35418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9" name="Content Placeholder 8">
            <a:extLst>
              <a:ext uri="{FF2B5EF4-FFF2-40B4-BE49-F238E27FC236}">
                <a16:creationId xmlns:a16="http://schemas.microsoft.com/office/drawing/2014/main" id="{33566778-5906-8569-9341-F5CC78B15494}"/>
              </a:ext>
            </a:extLst>
          </p:cNvPr>
          <p:cNvSpPr>
            <a:spLocks noGrp="1"/>
          </p:cNvSpPr>
          <p:nvPr>
            <p:ph sz="half" idx="2"/>
          </p:nvPr>
        </p:nvSpPr>
        <p:spPr>
          <a:xfrm>
            <a:off x="5356677" y="2060376"/>
            <a:ext cx="3692253" cy="4340423"/>
          </a:xfrm>
        </p:spPr>
        <p:txBody>
          <a:bodyPr/>
          <a:lstStyle/>
          <a:p>
            <a:r>
              <a:rPr lang="en-US" sz="1600" dirty="0"/>
              <a:t>Scalability for large/complex components </a:t>
            </a:r>
            <a:r>
              <a:rPr lang="en-US" sz="1400" dirty="0"/>
              <a:t>(e.g., SMT timeouts for Float-32)</a:t>
            </a:r>
          </a:p>
          <a:p>
            <a:pPr lvl="1"/>
            <a:r>
              <a:rPr lang="en-US" sz="1200" dirty="0"/>
              <a:t>Can still leverage contracts via testing when SMT-based verification is struggling)</a:t>
            </a:r>
          </a:p>
          <a:p>
            <a:r>
              <a:rPr lang="en-US" sz="1600" dirty="0"/>
              <a:t>Familiar testing-based workflows</a:t>
            </a:r>
          </a:p>
          <a:p>
            <a:r>
              <a:rPr lang="en-US" sz="1600" dirty="0"/>
              <a:t>Testing-based assurance evidence integrates easily with existing industry processes and certification</a:t>
            </a:r>
          </a:p>
          <a:p>
            <a:r>
              <a:rPr lang="en-US" sz="1600" dirty="0"/>
              <a:t>Counter-examples: Contract violations are failing tests which are easy for developers to run through the debugger</a:t>
            </a:r>
          </a:p>
          <a:p>
            <a:r>
              <a:rPr lang="en-US" sz="1600" dirty="0"/>
              <a:t>Multi-use:  leverage contracts for unit testing, unit SMT-verification, run-time monitoring…</a:t>
            </a:r>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5334000" y="1265515"/>
            <a:ext cx="3145104" cy="646331"/>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Motivation for adding contract-based testing…</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29576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200" dirty="0"/>
              <a:t>Application: </a:t>
            </a:r>
            <a:br>
              <a:rPr lang="en-US" sz="3200" dirty="0"/>
            </a:br>
            <a:r>
              <a:rPr lang="en-US" sz="2800" i="1" dirty="0"/>
              <a:t>Integrated Model/Code Contract Language</a:t>
            </a:r>
            <a:endParaRPr lang="en-US" sz="32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26</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8197368"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This paper adds automated unit-testing using </a:t>
            </a:r>
            <a:r>
              <a:rPr lang="en-US" sz="1800" i="1" dirty="0"/>
              <a:t>executable </a:t>
            </a:r>
            <a:r>
              <a:rPr lang="en-US" sz="1800" dirty="0"/>
              <a:t>contracts as oracles..</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Model-Level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4107971" cy="2373605"/>
            <a:chOff x="4435846" y="2619102"/>
            <a:chExt cx="4107971" cy="2373605"/>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038600"/>
              <a:ext cx="1560964"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 + Infrastructure</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311705" y="4697971"/>
              <a:ext cx="1626234" cy="461665"/>
            </a:xfrm>
            <a:prstGeom prst="rect">
              <a:avLst/>
            </a:prstGeom>
            <a:noFill/>
          </p:spPr>
          <p:txBody>
            <a:bodyPr wrap="square" rtlCol="0">
              <a:spAutoFit/>
            </a:bodyPr>
            <a:lstStyle/>
            <a:p>
              <a:r>
                <a:rPr lang="en-US" sz="1200" i="1" dirty="0"/>
                <a:t>Automated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73" name="Group 72">
            <a:extLst>
              <a:ext uri="{FF2B5EF4-FFF2-40B4-BE49-F238E27FC236}">
                <a16:creationId xmlns:a16="http://schemas.microsoft.com/office/drawing/2014/main" id="{AF4E3AB1-21A2-043F-3A82-BE5765A39703}"/>
              </a:ext>
            </a:extLst>
          </p:cNvPr>
          <p:cNvGrpSpPr/>
          <p:nvPr/>
        </p:nvGrpSpPr>
        <p:grpSpPr>
          <a:xfrm>
            <a:off x="609600" y="4983915"/>
            <a:ext cx="1667021" cy="1488874"/>
            <a:chOff x="609600" y="4983915"/>
            <a:chExt cx="1667021" cy="1488874"/>
          </a:xfrm>
        </p:grpSpPr>
        <p:sp>
          <p:nvSpPr>
            <p:cNvPr id="6" name="Rectangle 5">
              <a:extLst>
                <a:ext uri="{FF2B5EF4-FFF2-40B4-BE49-F238E27FC236}">
                  <a16:creationId xmlns:a16="http://schemas.microsoft.com/office/drawing/2014/main" id="{FBF26269-91B2-B19C-8BAF-1B6881D468E5}"/>
                </a:ext>
              </a:extLst>
            </p:cNvPr>
            <p:cNvSpPr/>
            <p:nvPr/>
          </p:nvSpPr>
          <p:spPr bwMode="auto">
            <a:xfrm>
              <a:off x="909367" y="5525985"/>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2" name="Group 41">
              <a:extLst>
                <a:ext uri="{FF2B5EF4-FFF2-40B4-BE49-F238E27FC236}">
                  <a16:creationId xmlns:a16="http://schemas.microsoft.com/office/drawing/2014/main" id="{5E8B5C0F-DBEC-856E-F970-E5B32C865033}"/>
                </a:ext>
              </a:extLst>
            </p:cNvPr>
            <p:cNvGrpSpPr/>
            <p:nvPr/>
          </p:nvGrpSpPr>
          <p:grpSpPr>
            <a:xfrm>
              <a:off x="1115252" y="5688067"/>
              <a:ext cx="838200" cy="396873"/>
              <a:chOff x="6705600" y="3260727"/>
              <a:chExt cx="838200" cy="396873"/>
            </a:xfrm>
          </p:grpSpPr>
          <p:cxnSp>
            <p:nvCxnSpPr>
              <p:cNvPr id="10" name="Straight Connector 9">
                <a:extLst>
                  <a:ext uri="{FF2B5EF4-FFF2-40B4-BE49-F238E27FC236}">
                    <a16:creationId xmlns:a16="http://schemas.microsoft.com/office/drawing/2014/main" id="{7A1E2A0D-B891-A1AA-37C5-06E5DD5D387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F2525E48-59C1-D513-6A16-AD4E137B674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Straight Connector 18">
                <a:extLst>
                  <a:ext uri="{FF2B5EF4-FFF2-40B4-BE49-F238E27FC236}">
                    <a16:creationId xmlns:a16="http://schemas.microsoft.com/office/drawing/2014/main" id="{9C0BC4CB-57BE-C3BD-AB09-CC7B67F07574}"/>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E772F9F2-5FEF-956A-94C5-F2A70CFB79B3}"/>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0D4A2D58-0607-4576-BA00-50E0BFB1697A}"/>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EF467788-5D49-D34B-8D5F-70789A958047}"/>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 Box 43">
              <a:extLst>
                <a:ext uri="{FF2B5EF4-FFF2-40B4-BE49-F238E27FC236}">
                  <a16:creationId xmlns:a16="http://schemas.microsoft.com/office/drawing/2014/main" id="{654BADFC-2CFA-1673-EEC9-67A7B2FC45AC}"/>
                </a:ext>
              </a:extLst>
            </p:cNvPr>
            <p:cNvSpPr txBox="1">
              <a:spLocks noChangeArrowheads="1"/>
            </p:cNvSpPr>
            <p:nvPr/>
          </p:nvSpPr>
          <p:spPr bwMode="auto">
            <a:xfrm>
              <a:off x="609600" y="6041902"/>
              <a:ext cx="164376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Verified C Component Implementation</a:t>
              </a:r>
            </a:p>
          </p:txBody>
        </p:sp>
        <p:sp>
          <p:nvSpPr>
            <p:cNvPr id="52" name="Down Arrow 51">
              <a:extLst>
                <a:ext uri="{FF2B5EF4-FFF2-40B4-BE49-F238E27FC236}">
                  <a16:creationId xmlns:a16="http://schemas.microsoft.com/office/drawing/2014/main" id="{509584AE-08FB-70EF-B8DE-310BC5F70764}"/>
                </a:ext>
              </a:extLst>
            </p:cNvPr>
            <p:cNvSpPr/>
            <p:nvPr/>
          </p:nvSpPr>
          <p:spPr bwMode="auto">
            <a:xfrm>
              <a:off x="1094245" y="4983915"/>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53" name="TextBox 52">
              <a:extLst>
                <a:ext uri="{FF2B5EF4-FFF2-40B4-BE49-F238E27FC236}">
                  <a16:creationId xmlns:a16="http://schemas.microsoft.com/office/drawing/2014/main" id="{2C3F872F-AA6E-9505-629B-06FB5C038D48}"/>
                </a:ext>
              </a:extLst>
            </p:cNvPr>
            <p:cNvSpPr txBox="1"/>
            <p:nvPr/>
          </p:nvSpPr>
          <p:spPr>
            <a:xfrm>
              <a:off x="773291" y="5093365"/>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grpSp>
      <p:grpSp>
        <p:nvGrpSpPr>
          <p:cNvPr id="74" name="Group 73">
            <a:extLst>
              <a:ext uri="{FF2B5EF4-FFF2-40B4-BE49-F238E27FC236}">
                <a16:creationId xmlns:a16="http://schemas.microsoft.com/office/drawing/2014/main" id="{2A6A8F00-71B4-E715-8D31-6C36AE453883}"/>
              </a:ext>
            </a:extLst>
          </p:cNvPr>
          <p:cNvGrpSpPr/>
          <p:nvPr/>
        </p:nvGrpSpPr>
        <p:grpSpPr>
          <a:xfrm>
            <a:off x="4568614" y="5478124"/>
            <a:ext cx="1643768" cy="1060715"/>
            <a:chOff x="4568614" y="5478124"/>
            <a:chExt cx="1643768" cy="1060715"/>
          </a:xfrm>
        </p:grpSpPr>
        <p:sp>
          <p:nvSpPr>
            <p:cNvPr id="55" name="Rectangle 54">
              <a:extLst>
                <a:ext uri="{FF2B5EF4-FFF2-40B4-BE49-F238E27FC236}">
                  <a16:creationId xmlns:a16="http://schemas.microsoft.com/office/drawing/2014/main" id="{D76FCF88-370B-0B68-3978-24CC668F294C}"/>
                </a:ext>
              </a:extLst>
            </p:cNvPr>
            <p:cNvSpPr/>
            <p:nvPr/>
          </p:nvSpPr>
          <p:spPr bwMode="auto">
            <a:xfrm>
              <a:off x="4706871" y="5478124"/>
              <a:ext cx="1367254" cy="684433"/>
            </a:xfrm>
            <a:prstGeom prst="rect">
              <a:avLst/>
            </a:prstGeom>
            <a:solidFill>
              <a:schemeClr val="accent5">
                <a:lumMod val="40000"/>
                <a:lumOff val="60000"/>
              </a:schemeClr>
            </a:solid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6" name="Group 55">
              <a:extLst>
                <a:ext uri="{FF2B5EF4-FFF2-40B4-BE49-F238E27FC236}">
                  <a16:creationId xmlns:a16="http://schemas.microsoft.com/office/drawing/2014/main" id="{324F56A7-C5A5-05D4-7F51-F303B33BEB0B}"/>
                </a:ext>
              </a:extLst>
            </p:cNvPr>
            <p:cNvGrpSpPr/>
            <p:nvPr/>
          </p:nvGrpSpPr>
          <p:grpSpPr>
            <a:xfrm>
              <a:off x="4876800" y="5622927"/>
              <a:ext cx="838200" cy="396873"/>
              <a:chOff x="6705600" y="3260727"/>
              <a:chExt cx="838200" cy="396873"/>
            </a:xfrm>
          </p:grpSpPr>
          <p:cxnSp>
            <p:nvCxnSpPr>
              <p:cNvPr id="57" name="Straight Connector 56">
                <a:extLst>
                  <a:ext uri="{FF2B5EF4-FFF2-40B4-BE49-F238E27FC236}">
                    <a16:creationId xmlns:a16="http://schemas.microsoft.com/office/drawing/2014/main" id="{62F5D756-74BB-9654-F00F-EEF2919FEF52}"/>
                  </a:ext>
                </a:extLst>
              </p:cNvPr>
              <p:cNvCxnSpPr>
                <a:cxnSpLocks/>
              </p:cNvCxnSpPr>
              <p:nvPr/>
            </p:nvCxnSpPr>
            <p:spPr bwMode="auto">
              <a:xfrm>
                <a:off x="6705600" y="3260727"/>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4B0E22AB-216D-1592-6FB3-45D2978C6F5C}"/>
                  </a:ext>
                </a:extLst>
              </p:cNvPr>
              <p:cNvCxnSpPr>
                <a:cxnSpLocks/>
              </p:cNvCxnSpPr>
              <p:nvPr/>
            </p:nvCxnSpPr>
            <p:spPr bwMode="auto">
              <a:xfrm>
                <a:off x="6705600" y="33528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E8620726-830B-4BF3-4035-4BD83D16F9E8}"/>
                  </a:ext>
                </a:extLst>
              </p:cNvPr>
              <p:cNvCxnSpPr>
                <a:cxnSpLocks/>
              </p:cNvCxnSpPr>
              <p:nvPr/>
            </p:nvCxnSpPr>
            <p:spPr bwMode="auto">
              <a:xfrm>
                <a:off x="6705600" y="34290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0" name="Straight Connector 59">
                <a:extLst>
                  <a:ext uri="{FF2B5EF4-FFF2-40B4-BE49-F238E27FC236}">
                    <a16:creationId xmlns:a16="http://schemas.microsoft.com/office/drawing/2014/main" id="{7A0E1A39-A302-65DA-E3CB-0D8ECFCAAE52}"/>
                  </a:ext>
                </a:extLst>
              </p:cNvPr>
              <p:cNvCxnSpPr>
                <a:cxnSpLocks/>
              </p:cNvCxnSpPr>
              <p:nvPr/>
            </p:nvCxnSpPr>
            <p:spPr bwMode="auto">
              <a:xfrm>
                <a:off x="6705600" y="35052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1" name="Straight Connector 60">
                <a:extLst>
                  <a:ext uri="{FF2B5EF4-FFF2-40B4-BE49-F238E27FC236}">
                    <a16:creationId xmlns:a16="http://schemas.microsoft.com/office/drawing/2014/main" id="{F2507EFB-BAC8-32E4-7EB4-5C9ACE480F82}"/>
                  </a:ext>
                </a:extLst>
              </p:cNvPr>
              <p:cNvCxnSpPr>
                <a:cxnSpLocks/>
              </p:cNvCxnSpPr>
              <p:nvPr/>
            </p:nvCxnSpPr>
            <p:spPr bwMode="auto">
              <a:xfrm>
                <a:off x="6705600" y="35814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A54C59CE-F383-FF07-CCBD-417C99736AEE}"/>
                  </a:ext>
                </a:extLst>
              </p:cNvPr>
              <p:cNvCxnSpPr>
                <a:cxnSpLocks/>
              </p:cNvCxnSpPr>
              <p:nvPr/>
            </p:nvCxnSpPr>
            <p:spPr bwMode="auto">
              <a:xfrm>
                <a:off x="6705600" y="3657600"/>
                <a:ext cx="83820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63" name="Text Box 43">
              <a:extLst>
                <a:ext uri="{FF2B5EF4-FFF2-40B4-BE49-F238E27FC236}">
                  <a16:creationId xmlns:a16="http://schemas.microsoft.com/office/drawing/2014/main" id="{528FDE63-2C7E-90B7-9D6E-07B0C3B16496}"/>
                </a:ext>
              </a:extLst>
            </p:cNvPr>
            <p:cNvSpPr txBox="1">
              <a:spLocks noChangeArrowheads="1"/>
            </p:cNvSpPr>
            <p:nvPr/>
          </p:nvSpPr>
          <p:spPr bwMode="auto">
            <a:xfrm>
              <a:off x="4568614" y="5938675"/>
              <a:ext cx="1643768"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mn-lt"/>
                  <a:cs typeface="Courier New" panose="02070309020205020404" pitchFamily="49" charset="0"/>
                </a:rPr>
                <a:t>Handwritten C component code with automated testing</a:t>
              </a:r>
            </a:p>
          </p:txBody>
        </p:sp>
      </p:grpSp>
      <p:grpSp>
        <p:nvGrpSpPr>
          <p:cNvPr id="75" name="Group 74">
            <a:extLst>
              <a:ext uri="{FF2B5EF4-FFF2-40B4-BE49-F238E27FC236}">
                <a16:creationId xmlns:a16="http://schemas.microsoft.com/office/drawing/2014/main" id="{FF1E9F63-FC0D-726C-75DB-4C267DEE8711}"/>
              </a:ext>
            </a:extLst>
          </p:cNvPr>
          <p:cNvGrpSpPr/>
          <p:nvPr/>
        </p:nvGrpSpPr>
        <p:grpSpPr>
          <a:xfrm>
            <a:off x="5802437" y="4992322"/>
            <a:ext cx="3004531" cy="1270268"/>
            <a:chOff x="5802437" y="4992322"/>
            <a:chExt cx="3004531" cy="1270268"/>
          </a:xfrm>
        </p:grpSpPr>
        <p:pic>
          <p:nvPicPr>
            <p:cNvPr id="67" name="Picture 66">
              <a:extLst>
                <a:ext uri="{FF2B5EF4-FFF2-40B4-BE49-F238E27FC236}">
                  <a16:creationId xmlns:a16="http://schemas.microsoft.com/office/drawing/2014/main" id="{4DD513BA-F64F-509C-A11E-30EC000EF0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6179" y="5469391"/>
              <a:ext cx="829424" cy="428718"/>
            </a:xfrm>
            <a:prstGeom prst="rect">
              <a:avLst/>
            </a:prstGeom>
            <a:ln w="19050">
              <a:solidFill>
                <a:schemeClr val="tx1"/>
              </a:solidFill>
            </a:ln>
            <a:effectLst>
              <a:outerShdw blurRad="50800" dist="38100" dir="2700000" algn="tl" rotWithShape="0">
                <a:prstClr val="black">
                  <a:alpha val="40000"/>
                </a:prstClr>
              </a:outerShdw>
            </a:effectLst>
          </p:spPr>
        </p:pic>
        <p:sp>
          <p:nvSpPr>
            <p:cNvPr id="64" name="Down Arrow 63">
              <a:extLst>
                <a:ext uri="{FF2B5EF4-FFF2-40B4-BE49-F238E27FC236}">
                  <a16:creationId xmlns:a16="http://schemas.microsoft.com/office/drawing/2014/main" id="{786825E2-8163-EE53-07BE-2AFC992592C5}"/>
                </a:ext>
              </a:extLst>
            </p:cNvPr>
            <p:cNvSpPr/>
            <p:nvPr/>
          </p:nvSpPr>
          <p:spPr bwMode="auto">
            <a:xfrm>
              <a:off x="6570259" y="4992322"/>
              <a:ext cx="422277" cy="542382"/>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ahoma" charset="0"/>
              </a:endParaRPr>
            </a:p>
          </p:txBody>
        </p:sp>
        <p:sp>
          <p:nvSpPr>
            <p:cNvPr id="65" name="TextBox 64">
              <a:extLst>
                <a:ext uri="{FF2B5EF4-FFF2-40B4-BE49-F238E27FC236}">
                  <a16:creationId xmlns:a16="http://schemas.microsoft.com/office/drawing/2014/main" id="{232B1E1A-5511-0CAF-71B9-F2E7A8B7BB6A}"/>
                </a:ext>
              </a:extLst>
            </p:cNvPr>
            <p:cNvSpPr txBox="1"/>
            <p:nvPr/>
          </p:nvSpPr>
          <p:spPr>
            <a:xfrm>
              <a:off x="6249305" y="5101772"/>
              <a:ext cx="1316386" cy="261610"/>
            </a:xfrm>
            <a:prstGeom prst="rect">
              <a:avLst/>
            </a:prstGeom>
            <a:noFill/>
          </p:spPr>
          <p:txBody>
            <a:bodyPr wrap="none" rtlCol="0">
              <a:spAutoFit/>
            </a:bodyPr>
            <a:lstStyle/>
            <a:p>
              <a:r>
                <a:rPr lang="en-US" sz="1100" dirty="0"/>
                <a:t>Slang C </a:t>
              </a:r>
              <a:r>
                <a:rPr lang="en-US" sz="1100" dirty="0" err="1"/>
                <a:t>Transpiler</a:t>
              </a:r>
              <a:endParaRPr lang="en-US" sz="1100" dirty="0"/>
            </a:p>
          </p:txBody>
        </p:sp>
        <p:sp>
          <p:nvSpPr>
            <p:cNvPr id="66" name="Text Box 43">
              <a:extLst>
                <a:ext uri="{FF2B5EF4-FFF2-40B4-BE49-F238E27FC236}">
                  <a16:creationId xmlns:a16="http://schemas.microsoft.com/office/drawing/2014/main" id="{4E994AB8-65EF-1B7F-28F4-0C9C91853FEE}"/>
                </a:ext>
              </a:extLst>
            </p:cNvPr>
            <p:cNvSpPr txBox="1">
              <a:spLocks noChangeArrowheads="1"/>
            </p:cNvSpPr>
            <p:nvPr/>
          </p:nvSpPr>
          <p:spPr bwMode="auto">
            <a:xfrm>
              <a:off x="6683075" y="5523926"/>
              <a:ext cx="2123893"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 executable contracts and property-based testing infrastructure</a:t>
              </a:r>
            </a:p>
          </p:txBody>
        </p:sp>
        <p:sp>
          <p:nvSpPr>
            <p:cNvPr id="69" name="Arc 68">
              <a:extLst>
                <a:ext uri="{FF2B5EF4-FFF2-40B4-BE49-F238E27FC236}">
                  <a16:creationId xmlns:a16="http://schemas.microsoft.com/office/drawing/2014/main" id="{25CEF76B-1527-5551-DAE2-BEC9527E4C9C}"/>
                </a:ext>
              </a:extLst>
            </p:cNvPr>
            <p:cNvSpPr/>
            <p:nvPr/>
          </p:nvSpPr>
          <p:spPr bwMode="auto">
            <a:xfrm rot="15052215" flipH="1">
              <a:off x="6043366" y="4806708"/>
              <a:ext cx="920232" cy="140209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Tree>
    <p:extLst>
      <p:ext uri="{BB962C8B-B14F-4D97-AF65-F5344CB8AC3E}">
        <p14:creationId xmlns:p14="http://schemas.microsoft.com/office/powerpoint/2010/main" val="15917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C339-10CE-D57E-0139-3CB83A62B52D}"/>
              </a:ext>
            </a:extLst>
          </p:cNvPr>
          <p:cNvSpPr>
            <a:spLocks noGrp="1"/>
          </p:cNvSpPr>
          <p:nvPr>
            <p:ph type="title"/>
          </p:nvPr>
        </p:nvSpPr>
        <p:spPr/>
        <p:txBody>
          <a:bodyPr/>
          <a:lstStyle/>
          <a:p>
            <a:r>
              <a:rPr lang="en-US" sz="3600" dirty="0"/>
              <a:t>GUMBO – AADL Contract Language</a:t>
            </a:r>
          </a:p>
        </p:txBody>
      </p:sp>
      <p:sp>
        <p:nvSpPr>
          <p:cNvPr id="16" name="Content Placeholder 15">
            <a:extLst>
              <a:ext uri="{FF2B5EF4-FFF2-40B4-BE49-F238E27FC236}">
                <a16:creationId xmlns:a16="http://schemas.microsoft.com/office/drawing/2014/main" id="{12FC7F83-A5C4-7F88-20BA-AAE29EBD1C35}"/>
              </a:ext>
            </a:extLst>
          </p:cNvPr>
          <p:cNvSpPr>
            <a:spLocks noGrp="1"/>
          </p:cNvSpPr>
          <p:nvPr>
            <p:ph sz="half" idx="2"/>
          </p:nvPr>
        </p:nvSpPr>
        <p:spPr>
          <a:xfrm>
            <a:off x="4838700" y="1929970"/>
            <a:ext cx="4000500" cy="4470829"/>
          </a:xfrm>
        </p:spPr>
        <p:txBody>
          <a:bodyPr/>
          <a:lstStyle/>
          <a:p>
            <a:r>
              <a:rPr lang="en-US" sz="1600" dirty="0"/>
              <a:t>Data type invariants</a:t>
            </a:r>
          </a:p>
          <a:p>
            <a:r>
              <a:rPr lang="en-US" sz="1600" dirty="0"/>
              <a:t>Port invariants (integration constraints)</a:t>
            </a:r>
          </a:p>
          <a:p>
            <a:r>
              <a:rPr lang="en-US" sz="1600" dirty="0"/>
              <a:t>Event-based / Shared-data based inter-thread communication</a:t>
            </a:r>
          </a:p>
          <a:p>
            <a:r>
              <a:rPr lang="en-US" sz="1600" dirty="0"/>
              <a:t>Local state declarations with invariants</a:t>
            </a:r>
          </a:p>
          <a:p>
            <a:r>
              <a:rPr lang="en-US" sz="1600" dirty="0"/>
              <a:t>Pre/Post conditions for AADL thread code </a:t>
            </a:r>
            <a:r>
              <a:rPr lang="en-US" sz="1600" dirty="0" err="1"/>
              <a:t>entrypoints</a:t>
            </a:r>
            <a:endParaRPr lang="en-US" sz="1600" dirty="0"/>
          </a:p>
          <a:p>
            <a:pPr lvl="1"/>
            <a:r>
              <a:rPr lang="en-US" sz="1200" dirty="0"/>
              <a:t>Initialize Entry Point</a:t>
            </a:r>
          </a:p>
          <a:p>
            <a:pPr lvl="1"/>
            <a:r>
              <a:rPr lang="en-US" sz="1200" dirty="0"/>
              <a:t>Compute Entry Point</a:t>
            </a:r>
          </a:p>
          <a:p>
            <a:pPr lvl="2"/>
            <a:r>
              <a:rPr lang="en-US" sz="1050" dirty="0"/>
              <a:t>Periodic</a:t>
            </a:r>
          </a:p>
          <a:p>
            <a:pPr lvl="2"/>
            <a:r>
              <a:rPr lang="en-US" sz="1050" dirty="0"/>
              <a:t>Sporadic (collection of event handlers)</a:t>
            </a:r>
          </a:p>
          <a:p>
            <a:r>
              <a:rPr lang="en-US" sz="1600" dirty="0"/>
              <a:t>Support for fixed-width scalars (e.g., Float32)</a:t>
            </a:r>
          </a:p>
          <a:p>
            <a:r>
              <a:rPr lang="en-US" sz="1600" dirty="0"/>
              <a:t>Support for almost all of the AADL Data Modeling Annex (</a:t>
            </a:r>
            <a:r>
              <a:rPr lang="en-US" sz="1600" dirty="0" err="1"/>
              <a:t>enums</a:t>
            </a:r>
            <a:r>
              <a:rPr lang="en-US" sz="1600" dirty="0"/>
              <a:t>, records, arrays, etc.)</a:t>
            </a:r>
          </a:p>
          <a:p>
            <a:endParaRPr lang="en-US" sz="1600" dirty="0"/>
          </a:p>
        </p:txBody>
      </p:sp>
      <p:sp>
        <p:nvSpPr>
          <p:cNvPr id="4" name="Slide Number Placeholder 3">
            <a:extLst>
              <a:ext uri="{FF2B5EF4-FFF2-40B4-BE49-F238E27FC236}">
                <a16:creationId xmlns:a16="http://schemas.microsoft.com/office/drawing/2014/main" id="{15F27029-37C4-D271-1A36-3433239571A8}"/>
              </a:ext>
            </a:extLst>
          </p:cNvPr>
          <p:cNvSpPr>
            <a:spLocks noGrp="1"/>
          </p:cNvSpPr>
          <p:nvPr>
            <p:ph type="sldNum" sz="quarter" idx="11"/>
          </p:nvPr>
        </p:nvSpPr>
        <p:spPr/>
        <p:txBody>
          <a:bodyPr/>
          <a:lstStyle/>
          <a:p>
            <a:pPr>
              <a:defRPr/>
            </a:pPr>
            <a:fld id="{6E0AA622-F4CE-604D-A669-CD3D12FC535C}" type="slidenum">
              <a:rPr lang="en-US" smtClean="0"/>
              <a:pPr>
                <a:defRPr/>
              </a:pPr>
              <a:t>27</a:t>
            </a:fld>
            <a:endParaRPr lang="en-US"/>
          </a:p>
        </p:txBody>
      </p:sp>
      <p:pic>
        <p:nvPicPr>
          <p:cNvPr id="6" name="Picture 5">
            <a:extLst>
              <a:ext uri="{FF2B5EF4-FFF2-40B4-BE49-F238E27FC236}">
                <a16:creationId xmlns:a16="http://schemas.microsoft.com/office/drawing/2014/main" id="{785C9D56-53DD-9E70-EF82-F5A6F4D27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8" name="Group 7">
            <a:extLst>
              <a:ext uri="{FF2B5EF4-FFF2-40B4-BE49-F238E27FC236}">
                <a16:creationId xmlns:a16="http://schemas.microsoft.com/office/drawing/2014/main" id="{AC7BE07B-E8C5-08F3-FC53-D2218C5C4558}"/>
              </a:ext>
            </a:extLst>
          </p:cNvPr>
          <p:cNvGrpSpPr/>
          <p:nvPr/>
        </p:nvGrpSpPr>
        <p:grpSpPr>
          <a:xfrm>
            <a:off x="2739547" y="2140181"/>
            <a:ext cx="1592300" cy="694650"/>
            <a:chOff x="4876800" y="2209800"/>
            <a:chExt cx="2667000" cy="914400"/>
          </a:xfrm>
        </p:grpSpPr>
        <p:sp>
          <p:nvSpPr>
            <p:cNvPr id="10" name="Rectangle 9">
              <a:extLst>
                <a:ext uri="{FF2B5EF4-FFF2-40B4-BE49-F238E27FC236}">
                  <a16:creationId xmlns:a16="http://schemas.microsoft.com/office/drawing/2014/main" id="{E798F7F7-C4E8-8C2A-44F8-E9B1B485AA4D}"/>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1" name="Picture 10">
              <a:extLst>
                <a:ext uri="{FF2B5EF4-FFF2-40B4-BE49-F238E27FC236}">
                  <a16:creationId xmlns:a16="http://schemas.microsoft.com/office/drawing/2014/main" id="{50B5E1F9-635E-08C6-196D-307C4A25CA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2" name="Picture 11">
              <a:extLst>
                <a:ext uri="{FF2B5EF4-FFF2-40B4-BE49-F238E27FC236}">
                  <a16:creationId xmlns:a16="http://schemas.microsoft.com/office/drawing/2014/main" id="{B225539B-C51F-59A1-076D-43805FE297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13" name="Text Box 151">
            <a:extLst>
              <a:ext uri="{FF2B5EF4-FFF2-40B4-BE49-F238E27FC236}">
                <a16:creationId xmlns:a16="http://schemas.microsoft.com/office/drawing/2014/main" id="{A233093C-74F5-E79D-9B1F-F3E1787A1309}"/>
              </a:ext>
            </a:extLst>
          </p:cNvPr>
          <p:cNvSpPr txBox="1">
            <a:spLocks noChangeArrowheads="1"/>
          </p:cNvSpPr>
          <p:nvPr/>
        </p:nvSpPr>
        <p:spPr bwMode="auto">
          <a:xfrm>
            <a:off x="609600" y="12560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GUMBO Contract Language Features</a:t>
            </a:r>
          </a:p>
        </p:txBody>
      </p:sp>
      <p:sp>
        <p:nvSpPr>
          <p:cNvPr id="14" name="TextBox 13">
            <a:extLst>
              <a:ext uri="{FF2B5EF4-FFF2-40B4-BE49-F238E27FC236}">
                <a16:creationId xmlns:a16="http://schemas.microsoft.com/office/drawing/2014/main" id="{EB9B8FF7-AE80-5F26-C444-C90A992CE5DC}"/>
              </a:ext>
            </a:extLst>
          </p:cNvPr>
          <p:cNvSpPr txBox="1"/>
          <p:nvPr/>
        </p:nvSpPr>
        <p:spPr>
          <a:xfrm>
            <a:off x="838200" y="3194137"/>
            <a:ext cx="3276600" cy="923330"/>
          </a:xfrm>
          <a:prstGeom prst="rect">
            <a:avLst/>
          </a:prstGeom>
          <a:noFill/>
        </p:spPr>
        <p:txBody>
          <a:bodyPr wrap="square" rtlCol="0">
            <a:spAutoFit/>
          </a:bodyPr>
          <a:lstStyle/>
          <a:p>
            <a:r>
              <a:rPr lang="en-US" sz="1800" i="1" dirty="0"/>
              <a:t>Inspired by previous work on AGREE (Collins </a:t>
            </a:r>
            <a:r>
              <a:rPr lang="en-US" sz="1800" i="1" dirty="0" err="1"/>
              <a:t>Areospace</a:t>
            </a:r>
            <a:r>
              <a:rPr lang="en-US" sz="1800" i="1" dirty="0"/>
              <a:t>) and BLESS</a:t>
            </a:r>
          </a:p>
        </p:txBody>
      </p:sp>
      <p:sp>
        <p:nvSpPr>
          <p:cNvPr id="17" name="Rectangle 16">
            <a:extLst>
              <a:ext uri="{FF2B5EF4-FFF2-40B4-BE49-F238E27FC236}">
                <a16:creationId xmlns:a16="http://schemas.microsoft.com/office/drawing/2014/main" id="{7EA3BE89-CB32-4354-EC2B-DA1B0D1991F2}"/>
              </a:ext>
            </a:extLst>
          </p:cNvPr>
          <p:cNvSpPr/>
          <p:nvPr/>
        </p:nvSpPr>
        <p:spPr bwMode="auto">
          <a:xfrm>
            <a:off x="5615668" y="4131930"/>
            <a:ext cx="1547132" cy="66867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8" name="Text Box 43">
            <a:extLst>
              <a:ext uri="{FF2B5EF4-FFF2-40B4-BE49-F238E27FC236}">
                <a16:creationId xmlns:a16="http://schemas.microsoft.com/office/drawing/2014/main" id="{44025704-2362-B0C0-4917-368A0D5EFB77}"/>
              </a:ext>
            </a:extLst>
          </p:cNvPr>
          <p:cNvSpPr txBox="1">
            <a:spLocks noChangeArrowheads="1"/>
          </p:cNvSpPr>
          <p:nvPr/>
        </p:nvSpPr>
        <p:spPr bwMode="auto">
          <a:xfrm>
            <a:off x="3383201" y="4249639"/>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Example in this talk</a:t>
            </a:r>
          </a:p>
        </p:txBody>
      </p:sp>
      <p:sp>
        <p:nvSpPr>
          <p:cNvPr id="19" name="Line 13">
            <a:extLst>
              <a:ext uri="{FF2B5EF4-FFF2-40B4-BE49-F238E27FC236}">
                <a16:creationId xmlns:a16="http://schemas.microsoft.com/office/drawing/2014/main" id="{602B984F-04EC-1CBD-126B-0A57B9669212}"/>
              </a:ext>
            </a:extLst>
          </p:cNvPr>
          <p:cNvSpPr>
            <a:spLocks noChangeShapeType="1"/>
          </p:cNvSpPr>
          <p:nvPr/>
        </p:nvSpPr>
        <p:spPr bwMode="auto">
          <a:xfrm flipH="1">
            <a:off x="4808318" y="4419600"/>
            <a:ext cx="807350" cy="2248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sz="3200"/>
          </a:p>
        </p:txBody>
      </p:sp>
      <p:sp>
        <p:nvSpPr>
          <p:cNvPr id="5" name="TextBox 4">
            <a:extLst>
              <a:ext uri="{FF2B5EF4-FFF2-40B4-BE49-F238E27FC236}">
                <a16:creationId xmlns:a16="http://schemas.microsoft.com/office/drawing/2014/main" id="{39A6042E-2216-30FA-1375-32F0A24D4D6B}"/>
              </a:ext>
            </a:extLst>
          </p:cNvPr>
          <p:cNvSpPr txBox="1"/>
          <p:nvPr/>
        </p:nvSpPr>
        <p:spPr>
          <a:xfrm>
            <a:off x="752310" y="4437495"/>
            <a:ext cx="2268941" cy="1446550"/>
          </a:xfrm>
          <a:prstGeom prst="rect">
            <a:avLst/>
          </a:prstGeom>
          <a:noFill/>
        </p:spPr>
        <p:txBody>
          <a:bodyPr wrap="square" rtlCol="0">
            <a:spAutoFit/>
          </a:bodyPr>
          <a:lstStyle/>
          <a:p>
            <a:r>
              <a:rPr lang="en-US" sz="1100" b="0" i="1" u="none" strike="noStrike" dirty="0">
                <a:effectLst/>
                <a:latin typeface="+mn-lt"/>
              </a:rPr>
              <a:t>John Hatcliff, Danielle Stewart, Jason Belt, Robby, August </a:t>
            </a:r>
            <a:r>
              <a:rPr lang="en-US" sz="1100" b="0" i="1" u="none" strike="noStrike" dirty="0" err="1">
                <a:effectLst/>
                <a:latin typeface="+mn-lt"/>
              </a:rPr>
              <a:t>Schwerdfeger</a:t>
            </a:r>
            <a:r>
              <a:rPr lang="en-US" sz="1100" b="0" i="1" u="none" strike="noStrike" dirty="0">
                <a:effectLst/>
                <a:latin typeface="+mn-lt"/>
              </a:rPr>
              <a:t>, “</a:t>
            </a:r>
            <a:r>
              <a:rPr lang="en-US" sz="1100" b="1" i="1" u="none" strike="noStrike" dirty="0">
                <a:effectLst/>
                <a:latin typeface="+mn-lt"/>
              </a:rPr>
              <a:t>An AADL Contract Language Supporting Integrated Model- and Code-Level Verification</a:t>
            </a:r>
            <a:r>
              <a:rPr lang="en-US" sz="1100" b="0" i="1" u="none" strike="noStrike" dirty="0">
                <a:effectLst/>
                <a:latin typeface="+mn-lt"/>
              </a:rPr>
              <a:t>”, (HILT 2022) – (journal version submitted)</a:t>
            </a:r>
            <a:endParaRPr lang="en-US" sz="1100" i="1" dirty="0">
              <a:latin typeface="+mn-lt"/>
            </a:endParaRPr>
          </a:p>
        </p:txBody>
      </p:sp>
    </p:spTree>
    <p:extLst>
      <p:ext uri="{BB962C8B-B14F-4D97-AF65-F5344CB8AC3E}">
        <p14:creationId xmlns:p14="http://schemas.microsoft.com/office/powerpoint/2010/main" val="4249615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795D-55F8-2798-E436-6635932EB1EC}"/>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46FC0B1E-F3BB-804D-593F-7A5E38CD8559}"/>
              </a:ext>
            </a:extLst>
          </p:cNvPr>
          <p:cNvSpPr>
            <a:spLocks noGrp="1"/>
          </p:cNvSpPr>
          <p:nvPr>
            <p:ph type="sldNum" sz="quarter" idx="11"/>
          </p:nvPr>
        </p:nvSpPr>
        <p:spPr/>
        <p:txBody>
          <a:bodyPr/>
          <a:lstStyle/>
          <a:p>
            <a:pPr>
              <a:defRPr/>
            </a:pPr>
            <a:fld id="{6E0AA622-F4CE-604D-A669-CD3D12FC535C}" type="slidenum">
              <a:rPr lang="en-US" smtClean="0"/>
              <a:pPr>
                <a:defRPr/>
              </a:pPr>
              <a:t>28</a:t>
            </a:fld>
            <a:endParaRPr lang="en-US"/>
          </a:p>
        </p:txBody>
      </p:sp>
      <p:pic>
        <p:nvPicPr>
          <p:cNvPr id="6" name="Picture 5">
            <a:extLst>
              <a:ext uri="{FF2B5EF4-FFF2-40B4-BE49-F238E27FC236}">
                <a16:creationId xmlns:a16="http://schemas.microsoft.com/office/drawing/2014/main" id="{9EE41F84-A034-00DE-C76F-BCBBC7A7A6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1755" y="1219200"/>
            <a:ext cx="1875692" cy="2442975"/>
          </a:xfrm>
          <a:prstGeom prst="rect">
            <a:avLst/>
          </a:prstGeom>
          <a:ln w="12700" cmpd="sng">
            <a:solidFill>
              <a:schemeClr val="tx1"/>
            </a:solidFill>
          </a:ln>
          <a:effectLst>
            <a:outerShdw blurRad="50800" dist="88900" dir="2700000">
              <a:srgbClr val="000000">
                <a:alpha val="43000"/>
              </a:srgbClr>
            </a:outerShdw>
          </a:effectLst>
        </p:spPr>
      </p:pic>
      <p:grpSp>
        <p:nvGrpSpPr>
          <p:cNvPr id="9" name="Group 8">
            <a:extLst>
              <a:ext uri="{FF2B5EF4-FFF2-40B4-BE49-F238E27FC236}">
                <a16:creationId xmlns:a16="http://schemas.microsoft.com/office/drawing/2014/main" id="{FE97D132-97EA-0182-7E45-E14A66ED053E}"/>
              </a:ext>
            </a:extLst>
          </p:cNvPr>
          <p:cNvGrpSpPr/>
          <p:nvPr/>
        </p:nvGrpSpPr>
        <p:grpSpPr>
          <a:xfrm>
            <a:off x="304800" y="2286000"/>
            <a:ext cx="7931727" cy="3963379"/>
            <a:chOff x="768928" y="1600200"/>
            <a:chExt cx="7931727" cy="3963379"/>
          </a:xfrm>
        </p:grpSpPr>
        <p:sp>
          <p:nvSpPr>
            <p:cNvPr id="8" name="Rectangle 7">
              <a:extLst>
                <a:ext uri="{FF2B5EF4-FFF2-40B4-BE49-F238E27FC236}">
                  <a16:creationId xmlns:a16="http://schemas.microsoft.com/office/drawing/2014/main" id="{FA42B3E5-4457-9D38-DFA5-13016FA4CA8E}"/>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 name="Picture 4">
              <a:extLst>
                <a:ext uri="{FF2B5EF4-FFF2-40B4-BE49-F238E27FC236}">
                  <a16:creationId xmlns:a16="http://schemas.microsoft.com/office/drawing/2014/main" id="{A1C4B176-7F80-27BB-4471-68665B8DC0FF}"/>
                </a:ext>
              </a:extLst>
            </p:cNvPr>
            <p:cNvPicPr>
              <a:picLocks noChangeAspect="1"/>
            </p:cNvPicPr>
            <p:nvPr/>
          </p:nvPicPr>
          <p:blipFill>
            <a:blip r:embed="rId3"/>
            <a:stretch>
              <a:fillRect/>
            </a:stretch>
          </p:blipFill>
          <p:spPr>
            <a:xfrm>
              <a:off x="845128" y="1676400"/>
              <a:ext cx="7772400" cy="3453133"/>
            </a:xfrm>
            <a:prstGeom prst="rect">
              <a:avLst/>
            </a:prstGeom>
          </p:spPr>
        </p:pic>
        <p:pic>
          <p:nvPicPr>
            <p:cNvPr id="7" name="Picture 6">
              <a:extLst>
                <a:ext uri="{FF2B5EF4-FFF2-40B4-BE49-F238E27FC236}">
                  <a16:creationId xmlns:a16="http://schemas.microsoft.com/office/drawing/2014/main" id="{036E2DAF-8D8E-D861-4A2B-5DD5B7EF57F1}"/>
                </a:ext>
              </a:extLst>
            </p:cNvPr>
            <p:cNvPicPr>
              <a:picLocks noChangeAspect="1"/>
            </p:cNvPicPr>
            <p:nvPr/>
          </p:nvPicPr>
          <p:blipFill>
            <a:blip r:embed="rId4"/>
            <a:stretch>
              <a:fillRect/>
            </a:stretch>
          </p:blipFill>
          <p:spPr>
            <a:xfrm>
              <a:off x="845128" y="5094212"/>
              <a:ext cx="7391400" cy="468388"/>
            </a:xfrm>
            <a:prstGeom prst="rect">
              <a:avLst/>
            </a:prstGeom>
          </p:spPr>
        </p:pic>
      </p:grpSp>
      <p:sp>
        <p:nvSpPr>
          <p:cNvPr id="10" name="Text Box 4">
            <a:extLst>
              <a:ext uri="{FF2B5EF4-FFF2-40B4-BE49-F238E27FC236}">
                <a16:creationId xmlns:a16="http://schemas.microsoft.com/office/drawing/2014/main" id="{BCFD11AC-6A16-AD79-6C1D-24EA800CE00F}"/>
              </a:ext>
            </a:extLst>
          </p:cNvPr>
          <p:cNvSpPr txBox="1">
            <a:spLocks noChangeArrowheads="1"/>
          </p:cNvSpPr>
          <p:nvPr/>
        </p:nvSpPr>
        <p:spPr bwMode="auto">
          <a:xfrm>
            <a:off x="594209" y="1198602"/>
            <a:ext cx="6218137"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FAA REMH requirements for </a:t>
            </a:r>
            <a:r>
              <a:rPr lang="en-US" sz="1800" b="1" dirty="0"/>
              <a:t>Manage Heat Source </a:t>
            </a:r>
            <a:r>
              <a:rPr lang="en-US" sz="1800" dirty="0"/>
              <a:t>task</a:t>
            </a:r>
          </a:p>
        </p:txBody>
      </p:sp>
      <p:sp>
        <p:nvSpPr>
          <p:cNvPr id="11" name="Rectangle 10">
            <a:extLst>
              <a:ext uri="{FF2B5EF4-FFF2-40B4-BE49-F238E27FC236}">
                <a16:creationId xmlns:a16="http://schemas.microsoft.com/office/drawing/2014/main" id="{7B77928C-1672-7E56-41AE-187B6BCD298A}"/>
              </a:ext>
            </a:extLst>
          </p:cNvPr>
          <p:cNvSpPr/>
          <p:nvPr/>
        </p:nvSpPr>
        <p:spPr bwMode="auto">
          <a:xfrm>
            <a:off x="364864" y="3414581"/>
            <a:ext cx="7636136" cy="70021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2" name="Text Box 12">
            <a:extLst>
              <a:ext uri="{FF2B5EF4-FFF2-40B4-BE49-F238E27FC236}">
                <a16:creationId xmlns:a16="http://schemas.microsoft.com/office/drawing/2014/main" id="{A7567790-7FB5-822B-3C1D-C0D1FA688F22}"/>
              </a:ext>
            </a:extLst>
          </p:cNvPr>
          <p:cNvSpPr txBox="1">
            <a:spLocks noChangeArrowheads="1"/>
          </p:cNvSpPr>
          <p:nvPr/>
        </p:nvSpPr>
        <p:spPr bwMode="auto">
          <a:xfrm>
            <a:off x="166552" y="2071790"/>
            <a:ext cx="31862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Requirements for control laws of this task...</a:t>
            </a:r>
            <a:endParaRPr lang="en-US" sz="1200" i="1" dirty="0"/>
          </a:p>
        </p:txBody>
      </p:sp>
    </p:spTree>
    <p:extLst>
      <p:ext uri="{BB962C8B-B14F-4D97-AF65-F5344CB8AC3E}">
        <p14:creationId xmlns:p14="http://schemas.microsoft.com/office/powerpoint/2010/main" val="307682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0711-E479-EF10-A778-93B6166F4987}"/>
              </a:ext>
            </a:extLst>
          </p:cNvPr>
          <p:cNvSpPr>
            <a:spLocks noGrp="1"/>
          </p:cNvSpPr>
          <p:nvPr>
            <p:ph type="title"/>
          </p:nvPr>
        </p:nvSpPr>
        <p:spPr/>
        <p:txBody>
          <a:bodyPr/>
          <a:lstStyle/>
          <a:p>
            <a:r>
              <a:rPr lang="en-US" dirty="0"/>
              <a:t>Requirements to Contracts</a:t>
            </a:r>
          </a:p>
        </p:txBody>
      </p:sp>
      <p:sp>
        <p:nvSpPr>
          <p:cNvPr id="4" name="Slide Number Placeholder 3">
            <a:extLst>
              <a:ext uri="{FF2B5EF4-FFF2-40B4-BE49-F238E27FC236}">
                <a16:creationId xmlns:a16="http://schemas.microsoft.com/office/drawing/2014/main" id="{317A353B-4C45-EBE6-44DF-2B4C87A2CD49}"/>
              </a:ext>
            </a:extLst>
          </p:cNvPr>
          <p:cNvSpPr>
            <a:spLocks noGrp="1"/>
          </p:cNvSpPr>
          <p:nvPr>
            <p:ph type="sldNum" sz="quarter" idx="11"/>
          </p:nvPr>
        </p:nvSpPr>
        <p:spPr/>
        <p:txBody>
          <a:bodyPr/>
          <a:lstStyle/>
          <a:p>
            <a:pPr>
              <a:defRPr/>
            </a:pPr>
            <a:fld id="{6E0AA622-F4CE-604D-A669-CD3D12FC535C}" type="slidenum">
              <a:rPr lang="en-US" smtClean="0"/>
              <a:pPr>
                <a:defRPr/>
              </a:pPr>
              <a:t>29</a:t>
            </a:fld>
            <a:endParaRPr lang="en-US"/>
          </a:p>
        </p:txBody>
      </p:sp>
      <p:pic>
        <p:nvPicPr>
          <p:cNvPr id="5" name="Picture 4">
            <a:extLst>
              <a:ext uri="{FF2B5EF4-FFF2-40B4-BE49-F238E27FC236}">
                <a16:creationId xmlns:a16="http://schemas.microsoft.com/office/drawing/2014/main" id="{1E829542-0430-8E21-E4CC-171F0DF811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1941562"/>
            <a:ext cx="5257800" cy="4515008"/>
          </a:xfrm>
          <a:prstGeom prst="rect">
            <a:avLst/>
          </a:prstGeom>
        </p:spPr>
      </p:pic>
      <p:sp>
        <p:nvSpPr>
          <p:cNvPr id="6" name="Text Box 4">
            <a:extLst>
              <a:ext uri="{FF2B5EF4-FFF2-40B4-BE49-F238E27FC236}">
                <a16:creationId xmlns:a16="http://schemas.microsoft.com/office/drawing/2014/main" id="{E2EBF015-F7B4-71CB-5A78-87106691F239}"/>
              </a:ext>
            </a:extLst>
          </p:cNvPr>
          <p:cNvSpPr txBox="1">
            <a:spLocks noChangeArrowheads="1"/>
          </p:cNvSpPr>
          <p:nvPr/>
        </p:nvSpPr>
        <p:spPr bwMode="auto">
          <a:xfrm>
            <a:off x="594209" y="1198602"/>
            <a:ext cx="8244991"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GUMBO contracts are written together with the thread interface in the AADL OSATE IDE (using AADL Annex clause)</a:t>
            </a:r>
          </a:p>
        </p:txBody>
      </p:sp>
      <p:sp>
        <p:nvSpPr>
          <p:cNvPr id="7" name="Rectangle 6">
            <a:extLst>
              <a:ext uri="{FF2B5EF4-FFF2-40B4-BE49-F238E27FC236}">
                <a16:creationId xmlns:a16="http://schemas.microsoft.com/office/drawing/2014/main" id="{9B8F88A8-91A0-A63E-53B2-04B4DDC1C60B}"/>
              </a:ext>
            </a:extLst>
          </p:cNvPr>
          <p:cNvSpPr/>
          <p:nvPr/>
        </p:nvSpPr>
        <p:spPr bwMode="auto">
          <a:xfrm>
            <a:off x="1790700" y="2538814"/>
            <a:ext cx="3086100" cy="127118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 name="Text Box 43">
            <a:extLst>
              <a:ext uri="{FF2B5EF4-FFF2-40B4-BE49-F238E27FC236}">
                <a16:creationId xmlns:a16="http://schemas.microsoft.com/office/drawing/2014/main" id="{293009CF-4AAD-A585-30E8-98FAF74A54A8}"/>
              </a:ext>
            </a:extLst>
          </p:cNvPr>
          <p:cNvSpPr txBox="1">
            <a:spLocks noChangeArrowheads="1"/>
          </p:cNvSpPr>
          <p:nvPr/>
        </p:nvSpPr>
        <p:spPr bwMode="auto">
          <a:xfrm>
            <a:off x="4668530" y="2944710"/>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interface</a:t>
            </a:r>
          </a:p>
        </p:txBody>
      </p:sp>
      <p:sp>
        <p:nvSpPr>
          <p:cNvPr id="10" name="Rectangle 9">
            <a:extLst>
              <a:ext uri="{FF2B5EF4-FFF2-40B4-BE49-F238E27FC236}">
                <a16:creationId xmlns:a16="http://schemas.microsoft.com/office/drawing/2014/main" id="{70CE81CC-0FA3-530A-39FB-66BE535CAD9B}"/>
              </a:ext>
            </a:extLst>
          </p:cNvPr>
          <p:cNvSpPr/>
          <p:nvPr/>
        </p:nvSpPr>
        <p:spPr bwMode="auto">
          <a:xfrm>
            <a:off x="1800860" y="4388213"/>
            <a:ext cx="3914140" cy="1552227"/>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3452948F-8079-4600-6954-D411F9C54A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26842" y="1840895"/>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13" name="Rectangle 12">
            <a:extLst>
              <a:ext uri="{FF2B5EF4-FFF2-40B4-BE49-F238E27FC236}">
                <a16:creationId xmlns:a16="http://schemas.microsoft.com/office/drawing/2014/main" id="{F78FEE27-A720-CC40-6186-F14A27E8D11A}"/>
              </a:ext>
            </a:extLst>
          </p:cNvPr>
          <p:cNvSpPr/>
          <p:nvPr/>
        </p:nvSpPr>
        <p:spPr bwMode="auto">
          <a:xfrm>
            <a:off x="6703792" y="2562723"/>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4" name="Picture 13">
            <a:extLst>
              <a:ext uri="{FF2B5EF4-FFF2-40B4-BE49-F238E27FC236}">
                <a16:creationId xmlns:a16="http://schemas.microsoft.com/office/drawing/2014/main" id="{0494E5C0-BEDB-C17F-3BB3-5DABF6989A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932623" y="3676561"/>
            <a:ext cx="867932" cy="742950"/>
          </a:xfrm>
          <a:prstGeom prst="rect">
            <a:avLst/>
          </a:prstGeom>
        </p:spPr>
      </p:pic>
      <p:sp>
        <p:nvSpPr>
          <p:cNvPr id="15" name="TextBox 14">
            <a:extLst>
              <a:ext uri="{FF2B5EF4-FFF2-40B4-BE49-F238E27FC236}">
                <a16:creationId xmlns:a16="http://schemas.microsoft.com/office/drawing/2014/main" id="{4EB8B5DA-E39E-FAC4-88A3-5EF97845F7F0}"/>
              </a:ext>
            </a:extLst>
          </p:cNvPr>
          <p:cNvSpPr txBox="1"/>
          <p:nvPr/>
        </p:nvSpPr>
        <p:spPr>
          <a:xfrm>
            <a:off x="7800555" y="4048036"/>
            <a:ext cx="1114845" cy="600164"/>
          </a:xfrm>
          <a:prstGeom prst="rect">
            <a:avLst/>
          </a:prstGeom>
          <a:noFill/>
        </p:spPr>
        <p:txBody>
          <a:bodyPr wrap="square" rtlCol="0">
            <a:spAutoFit/>
          </a:bodyPr>
          <a:lstStyle/>
          <a:p>
            <a:r>
              <a:rPr lang="en-US" sz="1100" i="1" dirty="0"/>
              <a:t>Developer formalizes requirements</a:t>
            </a:r>
          </a:p>
        </p:txBody>
      </p:sp>
      <p:grpSp>
        <p:nvGrpSpPr>
          <p:cNvPr id="16" name="Group 15">
            <a:extLst>
              <a:ext uri="{FF2B5EF4-FFF2-40B4-BE49-F238E27FC236}">
                <a16:creationId xmlns:a16="http://schemas.microsoft.com/office/drawing/2014/main" id="{B23BF011-1082-1DCD-A7CF-0857D73FD35B}"/>
              </a:ext>
            </a:extLst>
          </p:cNvPr>
          <p:cNvGrpSpPr/>
          <p:nvPr/>
        </p:nvGrpSpPr>
        <p:grpSpPr>
          <a:xfrm>
            <a:off x="6705600" y="2201189"/>
            <a:ext cx="2071255" cy="1296379"/>
            <a:chOff x="768928" y="1600200"/>
            <a:chExt cx="7931727" cy="3963379"/>
          </a:xfrm>
        </p:grpSpPr>
        <p:sp>
          <p:nvSpPr>
            <p:cNvPr id="17" name="Rectangle 16">
              <a:extLst>
                <a:ext uri="{FF2B5EF4-FFF2-40B4-BE49-F238E27FC236}">
                  <a16:creationId xmlns:a16="http://schemas.microsoft.com/office/drawing/2014/main" id="{A3A3A437-3AF3-2995-25B4-5C7F4C7A18CF}"/>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8" name="Picture 17">
              <a:extLst>
                <a:ext uri="{FF2B5EF4-FFF2-40B4-BE49-F238E27FC236}">
                  <a16:creationId xmlns:a16="http://schemas.microsoft.com/office/drawing/2014/main" id="{C785A2F4-4D5B-F10B-0DAA-A716FC0202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19" name="Picture 18">
              <a:extLst>
                <a:ext uri="{FF2B5EF4-FFF2-40B4-BE49-F238E27FC236}">
                  <a16:creationId xmlns:a16="http://schemas.microsoft.com/office/drawing/2014/main" id="{8CCFA75B-60A0-F254-6A2A-0D6B514F7E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20" name="Bent Arrow 19">
            <a:extLst>
              <a:ext uri="{FF2B5EF4-FFF2-40B4-BE49-F238E27FC236}">
                <a16:creationId xmlns:a16="http://schemas.microsoft.com/office/drawing/2014/main" id="{415568A4-A4D6-9BB0-5EE6-D6D19140B860}"/>
              </a:ext>
            </a:extLst>
          </p:cNvPr>
          <p:cNvSpPr/>
          <p:nvPr/>
        </p:nvSpPr>
        <p:spPr bwMode="auto">
          <a:xfrm rot="10800000">
            <a:off x="5633380" y="4419510"/>
            <a:ext cx="2071254" cy="874501"/>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1" name="Text Box 43">
            <a:extLst>
              <a:ext uri="{FF2B5EF4-FFF2-40B4-BE49-F238E27FC236}">
                <a16:creationId xmlns:a16="http://schemas.microsoft.com/office/drawing/2014/main" id="{0907F08F-047D-F239-9A12-8949C343DA92}"/>
              </a:ext>
            </a:extLst>
          </p:cNvPr>
          <p:cNvSpPr txBox="1">
            <a:spLocks noChangeArrowheads="1"/>
          </p:cNvSpPr>
          <p:nvPr/>
        </p:nvSpPr>
        <p:spPr bwMode="auto">
          <a:xfrm>
            <a:off x="6010242" y="4689902"/>
            <a:ext cx="1457358"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i="1" dirty="0">
                <a:latin typeface="Tahoma" pitchFamily="-84" charset="0"/>
              </a:rPr>
              <a:t>Component contract</a:t>
            </a:r>
          </a:p>
        </p:txBody>
      </p:sp>
    </p:spTree>
    <p:extLst>
      <p:ext uri="{BB962C8B-B14F-4D97-AF65-F5344CB8AC3E}">
        <p14:creationId xmlns:p14="http://schemas.microsoft.com/office/powerpoint/2010/main" val="332422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B13A7-331D-9348-A8E1-0DCB4094080C}"/>
              </a:ext>
            </a:extLst>
          </p:cNvPr>
          <p:cNvSpPr>
            <a:spLocks noGrp="1"/>
          </p:cNvSpPr>
          <p:nvPr>
            <p:ph type="title"/>
          </p:nvPr>
        </p:nvSpPr>
        <p:spPr/>
        <p:txBody>
          <a:bodyPr/>
          <a:lstStyle/>
          <a:p>
            <a:r>
              <a:rPr lang="en-US" dirty="0"/>
              <a:t>DARPA CASE Approach</a:t>
            </a:r>
          </a:p>
        </p:txBody>
      </p:sp>
      <p:sp>
        <p:nvSpPr>
          <p:cNvPr id="7" name="Content Placeholder 6">
            <a:extLst>
              <a:ext uri="{FF2B5EF4-FFF2-40B4-BE49-F238E27FC236}">
                <a16:creationId xmlns:a16="http://schemas.microsoft.com/office/drawing/2014/main" id="{AFA12131-DC66-8B40-8B21-8D30E858408D}"/>
              </a:ext>
            </a:extLst>
          </p:cNvPr>
          <p:cNvSpPr>
            <a:spLocks noGrp="1"/>
          </p:cNvSpPr>
          <p:nvPr>
            <p:ph sz="half" idx="1"/>
          </p:nvPr>
        </p:nvSpPr>
        <p:spPr>
          <a:xfrm>
            <a:off x="685800" y="1752600"/>
            <a:ext cx="3124200" cy="4648200"/>
          </a:xfrm>
        </p:spPr>
        <p:txBody>
          <a:bodyPr/>
          <a:lstStyle/>
          <a:p>
            <a:r>
              <a:rPr lang="en-US" sz="2400" b="1" dirty="0"/>
              <a:t>Capture requirements </a:t>
            </a:r>
            <a:r>
              <a:rPr lang="en-US" sz="2400" dirty="0"/>
              <a:t>for cyber-resiliency</a:t>
            </a:r>
            <a:endParaRPr lang="en-US" sz="2400" b="1" dirty="0"/>
          </a:p>
          <a:p>
            <a:r>
              <a:rPr lang="en-US" sz="2400" b="1" dirty="0"/>
              <a:t>Analyze </a:t>
            </a:r>
            <a:r>
              <a:rPr lang="en-US" sz="2400" dirty="0"/>
              <a:t>design</a:t>
            </a:r>
            <a:endParaRPr lang="en-US" sz="2400" b="1" dirty="0"/>
          </a:p>
          <a:p>
            <a:r>
              <a:rPr lang="en-US" sz="2400" b="1" dirty="0"/>
              <a:t>Transform </a:t>
            </a:r>
            <a:r>
              <a:rPr lang="en-US" sz="2400" dirty="0"/>
              <a:t>design</a:t>
            </a:r>
            <a:endParaRPr lang="en-US" sz="2400" b="1" dirty="0"/>
          </a:p>
          <a:p>
            <a:r>
              <a:rPr lang="en-US" sz="2400" b="1" dirty="0"/>
              <a:t>Verify new design </a:t>
            </a:r>
            <a:r>
              <a:rPr lang="en-US" sz="2400" dirty="0"/>
              <a:t>against requirements</a:t>
            </a:r>
          </a:p>
          <a:p>
            <a:r>
              <a:rPr lang="en-US" sz="2400" b="1" dirty="0"/>
              <a:t>Build / Deploy</a:t>
            </a:r>
          </a:p>
        </p:txBody>
      </p:sp>
      <p:pic>
        <p:nvPicPr>
          <p:cNvPr id="5" name="Picture 4">
            <a:extLst>
              <a:ext uri="{FF2B5EF4-FFF2-40B4-BE49-F238E27FC236}">
                <a16:creationId xmlns:a16="http://schemas.microsoft.com/office/drawing/2014/main" id="{9F914441-5552-7546-85FE-2E2D727E62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0" y="1807160"/>
            <a:ext cx="5010150" cy="1698040"/>
          </a:xfrm>
          <a:prstGeom prst="rect">
            <a:avLst/>
          </a:prstGeom>
        </p:spPr>
      </p:pic>
      <p:pic>
        <p:nvPicPr>
          <p:cNvPr id="6" name="Picture 5">
            <a:extLst>
              <a:ext uri="{FF2B5EF4-FFF2-40B4-BE49-F238E27FC236}">
                <a16:creationId xmlns:a16="http://schemas.microsoft.com/office/drawing/2014/main" id="{29B3EC04-E671-B544-89BA-23D6AA7A57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000" y="4373297"/>
            <a:ext cx="5168900" cy="1798903"/>
          </a:xfrm>
          <a:prstGeom prst="rect">
            <a:avLst/>
          </a:prstGeom>
        </p:spPr>
      </p:pic>
      <p:sp>
        <p:nvSpPr>
          <p:cNvPr id="9" name="TextBox 8">
            <a:extLst>
              <a:ext uri="{FF2B5EF4-FFF2-40B4-BE49-F238E27FC236}">
                <a16:creationId xmlns:a16="http://schemas.microsoft.com/office/drawing/2014/main" id="{A3E3E8D4-81DE-6141-98EE-0D725983E7D9}"/>
              </a:ext>
            </a:extLst>
          </p:cNvPr>
          <p:cNvSpPr txBox="1"/>
          <p:nvPr/>
        </p:nvSpPr>
        <p:spPr>
          <a:xfrm>
            <a:off x="609600" y="1219200"/>
            <a:ext cx="8458200" cy="584775"/>
          </a:xfrm>
          <a:prstGeom prst="rect">
            <a:avLst/>
          </a:prstGeom>
          <a:solidFill>
            <a:schemeClr val="accent2"/>
          </a:solidFill>
        </p:spPr>
        <p:txBody>
          <a:bodyPr wrap="square" rtlCol="0">
            <a:spAutoFit/>
          </a:bodyPr>
          <a:lstStyle/>
          <a:p>
            <a:r>
              <a:rPr lang="en-US" sz="1600" dirty="0"/>
              <a:t>HAMR was developed by Kansas State and Galois researchers in a team led by Collins Aerospace on the DARPA CASE project (CASE Goal: Cyber-resiliency of US DoD systems)</a:t>
            </a:r>
          </a:p>
        </p:txBody>
      </p:sp>
      <p:grpSp>
        <p:nvGrpSpPr>
          <p:cNvPr id="10" name="Group 26">
            <a:extLst>
              <a:ext uri="{FF2B5EF4-FFF2-40B4-BE49-F238E27FC236}">
                <a16:creationId xmlns:a16="http://schemas.microsoft.com/office/drawing/2014/main" id="{9149CE36-5FE8-8941-8E7D-77F2CDD3357B}"/>
              </a:ext>
            </a:extLst>
          </p:cNvPr>
          <p:cNvGrpSpPr>
            <a:grpSpLocks/>
          </p:cNvGrpSpPr>
          <p:nvPr/>
        </p:nvGrpSpPr>
        <p:grpSpPr bwMode="auto">
          <a:xfrm>
            <a:off x="4191000" y="5715000"/>
            <a:ext cx="1905001" cy="981164"/>
            <a:chOff x="-7964358" y="1801892"/>
            <a:chExt cx="3480413" cy="316424"/>
          </a:xfrm>
        </p:grpSpPr>
        <p:sp>
          <p:nvSpPr>
            <p:cNvPr id="11" name="Text Box 43">
              <a:extLst>
                <a:ext uri="{FF2B5EF4-FFF2-40B4-BE49-F238E27FC236}">
                  <a16:creationId xmlns:a16="http://schemas.microsoft.com/office/drawing/2014/main" id="{43C79278-A88F-B546-8685-23D2655A1B1F}"/>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Wrap legacy untrusted component in a VM in micro-kernel partition</a:t>
              </a:r>
            </a:p>
          </p:txBody>
        </p:sp>
        <p:sp>
          <p:nvSpPr>
            <p:cNvPr id="12" name="Line 44">
              <a:extLst>
                <a:ext uri="{FF2B5EF4-FFF2-40B4-BE49-F238E27FC236}">
                  <a16:creationId xmlns:a16="http://schemas.microsoft.com/office/drawing/2014/main" id="{F8840FA0-DF95-F244-B46B-A0C4930C9960}"/>
                </a:ext>
              </a:extLst>
            </p:cNvPr>
            <p:cNvSpPr>
              <a:spLocks noChangeShapeType="1"/>
            </p:cNvSpPr>
            <p:nvPr/>
          </p:nvSpPr>
          <p:spPr bwMode="auto">
            <a:xfrm flipH="1" flipV="1">
              <a:off x="-7407492" y="1801892"/>
              <a:ext cx="696082" cy="122871"/>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3" name="Group 26">
            <a:extLst>
              <a:ext uri="{FF2B5EF4-FFF2-40B4-BE49-F238E27FC236}">
                <a16:creationId xmlns:a16="http://schemas.microsoft.com/office/drawing/2014/main" id="{C42C8EB4-6AC3-6443-A23A-90D2F24FD706}"/>
              </a:ext>
            </a:extLst>
          </p:cNvPr>
          <p:cNvGrpSpPr>
            <a:grpSpLocks/>
          </p:cNvGrpSpPr>
          <p:nvPr/>
        </p:nvGrpSpPr>
        <p:grpSpPr bwMode="auto">
          <a:xfrm>
            <a:off x="6400800" y="5562600"/>
            <a:ext cx="1905001" cy="1209763"/>
            <a:chOff x="-7964358" y="1728169"/>
            <a:chExt cx="3480413" cy="390147"/>
          </a:xfrm>
        </p:grpSpPr>
        <p:sp>
          <p:nvSpPr>
            <p:cNvPr id="14" name="Text Box 43">
              <a:extLst>
                <a:ext uri="{FF2B5EF4-FFF2-40B4-BE49-F238E27FC236}">
                  <a16:creationId xmlns:a16="http://schemas.microsoft.com/office/drawing/2014/main" id="{EC1349B7-79C3-2B4B-84FA-665C9F308151}"/>
                </a:ext>
              </a:extLst>
            </p:cNvPr>
            <p:cNvSpPr txBox="1">
              <a:spLocks noChangeArrowheads="1"/>
            </p:cNvSpPr>
            <p:nvPr/>
          </p:nvSpPr>
          <p:spPr bwMode="auto">
            <a:xfrm>
              <a:off x="-7964358" y="1924764"/>
              <a:ext cx="3480413" cy="19355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Insert attestation managers to ensure data is coming from a trusted source.</a:t>
              </a:r>
            </a:p>
          </p:txBody>
        </p:sp>
        <p:sp>
          <p:nvSpPr>
            <p:cNvPr id="15" name="Line 44">
              <a:extLst>
                <a:ext uri="{FF2B5EF4-FFF2-40B4-BE49-F238E27FC236}">
                  <a16:creationId xmlns:a16="http://schemas.microsoft.com/office/drawing/2014/main" id="{FDFA83C4-2680-D446-953A-10E292913111}"/>
                </a:ext>
              </a:extLst>
            </p:cNvPr>
            <p:cNvSpPr>
              <a:spLocks noChangeShapeType="1"/>
            </p:cNvSpPr>
            <p:nvPr/>
          </p:nvSpPr>
          <p:spPr bwMode="auto">
            <a:xfrm flipV="1">
              <a:off x="-6711410" y="1728169"/>
              <a:ext cx="417649" cy="19659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6" name="Group 26">
            <a:extLst>
              <a:ext uri="{FF2B5EF4-FFF2-40B4-BE49-F238E27FC236}">
                <a16:creationId xmlns:a16="http://schemas.microsoft.com/office/drawing/2014/main" id="{24D5F03A-EA66-2740-B9FB-10B133CE8959}"/>
              </a:ext>
            </a:extLst>
          </p:cNvPr>
          <p:cNvGrpSpPr>
            <a:grpSpLocks/>
          </p:cNvGrpSpPr>
          <p:nvPr/>
        </p:nvGrpSpPr>
        <p:grpSpPr bwMode="auto">
          <a:xfrm>
            <a:off x="5333999" y="3505199"/>
            <a:ext cx="3200400" cy="1142997"/>
            <a:chOff x="-10887903" y="1875615"/>
            <a:chExt cx="5847090" cy="368615"/>
          </a:xfrm>
        </p:grpSpPr>
        <p:sp>
          <p:nvSpPr>
            <p:cNvPr id="17" name="Text Box 43">
              <a:extLst>
                <a:ext uri="{FF2B5EF4-FFF2-40B4-BE49-F238E27FC236}">
                  <a16:creationId xmlns:a16="http://schemas.microsoft.com/office/drawing/2014/main" id="{2B8E0CFE-F8F0-2141-B756-DFEAF84BE125}"/>
                </a:ext>
              </a:extLst>
            </p:cNvPr>
            <p:cNvSpPr txBox="1">
              <a:spLocks noChangeArrowheads="1"/>
            </p:cNvSpPr>
            <p:nvPr/>
          </p:nvSpPr>
          <p:spPr bwMode="auto">
            <a:xfrm>
              <a:off x="-8938873" y="1875615"/>
              <a:ext cx="3898060" cy="24814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 non-interference by allocating components to different partitions in microkernel</a:t>
              </a:r>
            </a:p>
          </p:txBody>
        </p:sp>
        <p:sp>
          <p:nvSpPr>
            <p:cNvPr id="18" name="Line 44">
              <a:extLst>
                <a:ext uri="{FF2B5EF4-FFF2-40B4-BE49-F238E27FC236}">
                  <a16:creationId xmlns:a16="http://schemas.microsoft.com/office/drawing/2014/main" id="{C27EED00-00E2-104A-8823-58A29CB83DFA}"/>
                </a:ext>
              </a:extLst>
            </p:cNvPr>
            <p:cNvSpPr>
              <a:spLocks noChangeShapeType="1"/>
            </p:cNvSpPr>
            <p:nvPr/>
          </p:nvSpPr>
          <p:spPr bwMode="auto">
            <a:xfrm flipV="1">
              <a:off x="-10887903" y="2023062"/>
              <a:ext cx="1949030" cy="22116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 name="Bent Arrow 7">
            <a:extLst>
              <a:ext uri="{FF2B5EF4-FFF2-40B4-BE49-F238E27FC236}">
                <a16:creationId xmlns:a16="http://schemas.microsoft.com/office/drawing/2014/main" id="{9494D4F8-F6CF-304E-AC57-AD8720B5E618}"/>
              </a:ext>
            </a:extLst>
          </p:cNvPr>
          <p:cNvSpPr/>
          <p:nvPr/>
        </p:nvSpPr>
        <p:spPr bwMode="auto">
          <a:xfrm rot="2880770" flipV="1">
            <a:off x="4030658" y="3538190"/>
            <a:ext cx="838200" cy="762000"/>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9" name="TextBox 18">
            <a:extLst>
              <a:ext uri="{FF2B5EF4-FFF2-40B4-BE49-F238E27FC236}">
                <a16:creationId xmlns:a16="http://schemas.microsoft.com/office/drawing/2014/main" id="{945F1ED3-987F-114B-82A5-58399D8921B8}"/>
              </a:ext>
            </a:extLst>
          </p:cNvPr>
          <p:cNvSpPr txBox="1"/>
          <p:nvPr/>
        </p:nvSpPr>
        <p:spPr>
          <a:xfrm>
            <a:off x="4495800" y="3429000"/>
            <a:ext cx="1405898" cy="646331"/>
          </a:xfrm>
          <a:prstGeom prst="rect">
            <a:avLst/>
          </a:prstGeom>
          <a:noFill/>
        </p:spPr>
        <p:txBody>
          <a:bodyPr wrap="none" rtlCol="0">
            <a:spAutoFit/>
          </a:bodyPr>
          <a:lstStyle/>
          <a:p>
            <a:r>
              <a:rPr lang="en-US" sz="1800" i="1" dirty="0"/>
              <a:t>Transform </a:t>
            </a:r>
          </a:p>
          <a:p>
            <a:r>
              <a:rPr lang="en-US" sz="1800" i="1" dirty="0"/>
              <a:t>Architecture</a:t>
            </a:r>
          </a:p>
        </p:txBody>
      </p:sp>
      <p:sp>
        <p:nvSpPr>
          <p:cNvPr id="20" name="TextBox 19">
            <a:extLst>
              <a:ext uri="{FF2B5EF4-FFF2-40B4-BE49-F238E27FC236}">
                <a16:creationId xmlns:a16="http://schemas.microsoft.com/office/drawing/2014/main" id="{DB49F8CE-3E9E-1E46-9C6D-8C2DECA9ED26}"/>
              </a:ext>
            </a:extLst>
          </p:cNvPr>
          <p:cNvSpPr txBox="1"/>
          <p:nvPr/>
        </p:nvSpPr>
        <p:spPr>
          <a:xfrm>
            <a:off x="1447800" y="5562600"/>
            <a:ext cx="1905000" cy="738664"/>
          </a:xfrm>
          <a:prstGeom prst="rect">
            <a:avLst/>
          </a:prstGeom>
          <a:noFill/>
        </p:spPr>
        <p:txBody>
          <a:bodyPr wrap="square" rtlCol="0">
            <a:spAutoFit/>
          </a:bodyPr>
          <a:lstStyle/>
          <a:p>
            <a:r>
              <a:rPr lang="en-US" sz="1400" i="1" dirty="0"/>
              <a:t>seL4 verified micro-kernel technology is a core technology </a:t>
            </a:r>
          </a:p>
        </p:txBody>
      </p:sp>
      <p:sp>
        <p:nvSpPr>
          <p:cNvPr id="3" name="Slide Number Placeholder 2">
            <a:extLst>
              <a:ext uri="{FF2B5EF4-FFF2-40B4-BE49-F238E27FC236}">
                <a16:creationId xmlns:a16="http://schemas.microsoft.com/office/drawing/2014/main" id="{568EE791-6B20-104A-80D9-B5BFE8384E9F}"/>
              </a:ext>
            </a:extLst>
          </p:cNvPr>
          <p:cNvSpPr>
            <a:spLocks noGrp="1"/>
          </p:cNvSpPr>
          <p:nvPr>
            <p:ph type="sldNum" sz="quarter" idx="11"/>
          </p:nvPr>
        </p:nvSpPr>
        <p:spPr/>
        <p:txBody>
          <a:bodyPr/>
          <a:lstStyle/>
          <a:p>
            <a:pPr>
              <a:defRPr/>
            </a:pPr>
            <a:fld id="{1EE9051A-5116-C044-BC66-ED283B4D5A77}" type="slidenum">
              <a:rPr lang="en-US" smtClean="0"/>
              <a:pPr>
                <a:defRPr/>
              </a:pPr>
              <a:t>3</a:t>
            </a:fld>
            <a:endParaRPr lang="en-US"/>
          </a:p>
        </p:txBody>
      </p:sp>
      <p:grpSp>
        <p:nvGrpSpPr>
          <p:cNvPr id="24" name="Group 23">
            <a:extLst>
              <a:ext uri="{FF2B5EF4-FFF2-40B4-BE49-F238E27FC236}">
                <a16:creationId xmlns:a16="http://schemas.microsoft.com/office/drawing/2014/main" id="{4801E944-D022-E14E-9320-1DD7460BB339}"/>
              </a:ext>
            </a:extLst>
          </p:cNvPr>
          <p:cNvGrpSpPr/>
          <p:nvPr/>
        </p:nvGrpSpPr>
        <p:grpSpPr>
          <a:xfrm>
            <a:off x="381000" y="4953000"/>
            <a:ext cx="3276600" cy="1484531"/>
            <a:chOff x="381000" y="4953000"/>
            <a:chExt cx="3276600" cy="1484531"/>
          </a:xfrm>
        </p:grpSpPr>
        <p:sp>
          <p:nvSpPr>
            <p:cNvPr id="22" name="Rectangle 21">
              <a:extLst>
                <a:ext uri="{FF2B5EF4-FFF2-40B4-BE49-F238E27FC236}">
                  <a16:creationId xmlns:a16="http://schemas.microsoft.com/office/drawing/2014/main" id="{9B36542F-2D42-D547-A08B-5E41EE1CCCC7}"/>
                </a:ext>
              </a:extLst>
            </p:cNvPr>
            <p:cNvSpPr/>
            <p:nvPr/>
          </p:nvSpPr>
          <p:spPr bwMode="auto">
            <a:xfrm>
              <a:off x="685800" y="4953000"/>
              <a:ext cx="2971800" cy="14478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3" name="Text Box 43">
              <a:extLst>
                <a:ext uri="{FF2B5EF4-FFF2-40B4-BE49-F238E27FC236}">
                  <a16:creationId xmlns:a16="http://schemas.microsoft.com/office/drawing/2014/main" id="{B564A420-1A2E-944A-A9E3-B39637D1034A}"/>
                </a:ext>
              </a:extLst>
            </p:cNvPr>
            <p:cNvSpPr txBox="1">
              <a:spLocks noChangeArrowheads="1"/>
            </p:cNvSpPr>
            <p:nvPr/>
          </p:nvSpPr>
          <p:spPr bwMode="auto">
            <a:xfrm>
              <a:off x="381000" y="5791200"/>
              <a:ext cx="83820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800" dirty="0">
                  <a:latin typeface="Tahoma" pitchFamily="-84" charset="0"/>
                </a:rPr>
                <a:t>HAMR Focus</a:t>
              </a:r>
            </a:p>
          </p:txBody>
        </p:sp>
      </p:grpSp>
    </p:spTree>
    <p:extLst>
      <p:ext uri="{BB962C8B-B14F-4D97-AF65-F5344CB8AC3E}">
        <p14:creationId xmlns:p14="http://schemas.microsoft.com/office/powerpoint/2010/main" val="37148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11" name="Picture 10">
            <a:extLst>
              <a:ext uri="{FF2B5EF4-FFF2-40B4-BE49-F238E27FC236}">
                <a16:creationId xmlns:a16="http://schemas.microsoft.com/office/drawing/2014/main" id="{CA72434E-9BF5-69D1-8597-0E4B95BEE0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26842" y="1658027"/>
            <a:ext cx="1586047" cy="2065730"/>
          </a:xfrm>
          <a:prstGeom prst="rect">
            <a:avLst/>
          </a:prstGeom>
          <a:ln w="12700" cmpd="sng">
            <a:solidFill>
              <a:schemeClr val="tx1"/>
            </a:solidFill>
          </a:ln>
          <a:effectLst>
            <a:outerShdw blurRad="50800" dist="88900" dir="2700000">
              <a:srgbClr val="000000">
                <a:alpha val="43000"/>
              </a:srgbClr>
            </a:outerShdw>
          </a:effectLst>
        </p:spPr>
      </p:pic>
      <p:sp>
        <p:nvSpPr>
          <p:cNvPr id="2" name="Title 1"/>
          <p:cNvSpPr>
            <a:spLocks noGrp="1"/>
          </p:cNvSpPr>
          <p:nvPr>
            <p:ph type="title"/>
          </p:nvPr>
        </p:nvSpPr>
        <p:spPr/>
        <p:txBody>
          <a:bodyPr/>
          <a:lstStyle/>
          <a:p>
            <a:r>
              <a:rPr lang="en-US" sz="4000" dirty="0"/>
              <a:t>Manage Heat Source Contracts</a:t>
            </a:r>
          </a:p>
        </p:txBody>
      </p:sp>
      <p:pic>
        <p:nvPicPr>
          <p:cNvPr id="4" name="Picture 3">
            <a:extLst>
              <a:ext uri="{FF2B5EF4-FFF2-40B4-BE49-F238E27FC236}">
                <a16:creationId xmlns:a16="http://schemas.microsoft.com/office/drawing/2014/main" id="{61922477-C434-C090-A2A1-AD071AF9E5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0" y="2209800"/>
            <a:ext cx="5715000" cy="4299932"/>
          </a:xfrm>
          <a:prstGeom prst="rect">
            <a:avLst/>
          </a:prstGeom>
          <a:ln w="19050">
            <a:solidFill>
              <a:schemeClr val="tx1"/>
            </a:solidFill>
          </a:ln>
        </p:spPr>
      </p:pic>
      <p:sp>
        <p:nvSpPr>
          <p:cNvPr id="3" name="Rectangle 2">
            <a:extLst>
              <a:ext uri="{FF2B5EF4-FFF2-40B4-BE49-F238E27FC236}">
                <a16:creationId xmlns:a16="http://schemas.microsoft.com/office/drawing/2014/main" id="{C32B7C24-3411-1319-6F08-FE7FB621DB20}"/>
              </a:ext>
            </a:extLst>
          </p:cNvPr>
          <p:cNvSpPr/>
          <p:nvPr/>
        </p:nvSpPr>
        <p:spPr bwMode="auto">
          <a:xfrm>
            <a:off x="685800" y="2895600"/>
            <a:ext cx="5791200" cy="8382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Rectangle 9">
            <a:extLst>
              <a:ext uri="{FF2B5EF4-FFF2-40B4-BE49-F238E27FC236}">
                <a16:creationId xmlns:a16="http://schemas.microsoft.com/office/drawing/2014/main" id="{2219D968-E5AC-33A5-C37F-3896234D57D9}"/>
              </a:ext>
            </a:extLst>
          </p:cNvPr>
          <p:cNvSpPr/>
          <p:nvPr/>
        </p:nvSpPr>
        <p:spPr bwMode="auto">
          <a:xfrm>
            <a:off x="6703792" y="2379855"/>
            <a:ext cx="2051356" cy="210945"/>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2" name="Picture 11">
            <a:extLst>
              <a:ext uri="{FF2B5EF4-FFF2-40B4-BE49-F238E27FC236}">
                <a16:creationId xmlns:a16="http://schemas.microsoft.com/office/drawing/2014/main" id="{B253CD1D-E6DC-4ED8-81BE-AAB79F133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399" y="4474361"/>
            <a:ext cx="1828801" cy="883817"/>
          </a:xfrm>
          <a:prstGeom prst="rect">
            <a:avLst/>
          </a:prstGeom>
        </p:spPr>
      </p:pic>
      <p:pic>
        <p:nvPicPr>
          <p:cNvPr id="13" name="Picture 12">
            <a:extLst>
              <a:ext uri="{FF2B5EF4-FFF2-40B4-BE49-F238E27FC236}">
                <a16:creationId xmlns:a16="http://schemas.microsoft.com/office/drawing/2014/main" id="{A14BDDB0-5E38-8877-5332-8531B6888F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4" name="Triangle 13">
            <a:extLst>
              <a:ext uri="{FF2B5EF4-FFF2-40B4-BE49-F238E27FC236}">
                <a16:creationId xmlns:a16="http://schemas.microsoft.com/office/drawing/2014/main" id="{907F875F-A675-B446-E012-05B7A62FC43E}"/>
              </a:ext>
            </a:extLst>
          </p:cNvPr>
          <p:cNvSpPr/>
          <p:nvPr/>
        </p:nvSpPr>
        <p:spPr bwMode="auto">
          <a:xfrm rot="5400000">
            <a:off x="5901975" y="4202129"/>
            <a:ext cx="2192643" cy="1091005"/>
          </a:xfrm>
          <a:prstGeom prst="triangle">
            <a:avLst>
              <a:gd name="adj" fmla="val 74471"/>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15" name="Text Box 12">
            <a:extLst>
              <a:ext uri="{FF2B5EF4-FFF2-40B4-BE49-F238E27FC236}">
                <a16:creationId xmlns:a16="http://schemas.microsoft.com/office/drawing/2014/main" id="{B03509B4-9B07-28EF-DBBA-60053E6B6C3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16" name="Picture 15">
            <a:extLst>
              <a:ext uri="{FF2B5EF4-FFF2-40B4-BE49-F238E27FC236}">
                <a16:creationId xmlns:a16="http://schemas.microsoft.com/office/drawing/2014/main" id="{72C6337A-4736-E428-19AD-92E06E8460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932623" y="3493693"/>
            <a:ext cx="867932" cy="742950"/>
          </a:xfrm>
          <a:prstGeom prst="rect">
            <a:avLst/>
          </a:prstGeom>
        </p:spPr>
      </p:pic>
      <p:sp>
        <p:nvSpPr>
          <p:cNvPr id="17" name="TextBox 16">
            <a:extLst>
              <a:ext uri="{FF2B5EF4-FFF2-40B4-BE49-F238E27FC236}">
                <a16:creationId xmlns:a16="http://schemas.microsoft.com/office/drawing/2014/main" id="{5ACB3C10-9A16-1958-ACF1-73861872A23D}"/>
              </a:ext>
            </a:extLst>
          </p:cNvPr>
          <p:cNvSpPr txBox="1"/>
          <p:nvPr/>
        </p:nvSpPr>
        <p:spPr>
          <a:xfrm>
            <a:off x="7800555" y="3865168"/>
            <a:ext cx="1114845" cy="600164"/>
          </a:xfrm>
          <a:prstGeom prst="rect">
            <a:avLst/>
          </a:prstGeom>
          <a:noFill/>
        </p:spPr>
        <p:txBody>
          <a:bodyPr wrap="square" rtlCol="0">
            <a:spAutoFit/>
          </a:bodyPr>
          <a:lstStyle/>
          <a:p>
            <a:r>
              <a:rPr lang="en-US" sz="1100" i="1" dirty="0"/>
              <a:t>Developer formalizes requirements</a:t>
            </a:r>
          </a:p>
        </p:txBody>
      </p:sp>
      <p:sp>
        <p:nvSpPr>
          <p:cNvPr id="18" name="Bent Arrow 17">
            <a:extLst>
              <a:ext uri="{FF2B5EF4-FFF2-40B4-BE49-F238E27FC236}">
                <a16:creationId xmlns:a16="http://schemas.microsoft.com/office/drawing/2014/main" id="{C33571E9-23EC-181B-681B-C2146FB49C40}"/>
              </a:ext>
            </a:extLst>
          </p:cNvPr>
          <p:cNvSpPr/>
          <p:nvPr/>
        </p:nvSpPr>
        <p:spPr bwMode="auto">
          <a:xfrm rot="10800000">
            <a:off x="6439219" y="2596868"/>
            <a:ext cx="939391" cy="1219643"/>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6" name="Group 5">
            <a:extLst>
              <a:ext uri="{FF2B5EF4-FFF2-40B4-BE49-F238E27FC236}">
                <a16:creationId xmlns:a16="http://schemas.microsoft.com/office/drawing/2014/main" id="{6EB8D184-6E98-9B6A-1E7B-8C51CCFCAEEE}"/>
              </a:ext>
            </a:extLst>
          </p:cNvPr>
          <p:cNvGrpSpPr/>
          <p:nvPr/>
        </p:nvGrpSpPr>
        <p:grpSpPr>
          <a:xfrm>
            <a:off x="6705600" y="2018321"/>
            <a:ext cx="2071255" cy="1296379"/>
            <a:chOff x="768928" y="1600200"/>
            <a:chExt cx="7931727" cy="3963379"/>
          </a:xfrm>
        </p:grpSpPr>
        <p:sp>
          <p:nvSpPr>
            <p:cNvPr id="7" name="Rectangle 6">
              <a:extLst>
                <a:ext uri="{FF2B5EF4-FFF2-40B4-BE49-F238E27FC236}">
                  <a16:creationId xmlns:a16="http://schemas.microsoft.com/office/drawing/2014/main" id="{53742313-8776-2B2F-0AB2-CEC93D2714C6}"/>
                </a:ext>
              </a:extLst>
            </p:cNvPr>
            <p:cNvSpPr/>
            <p:nvPr/>
          </p:nvSpPr>
          <p:spPr bwMode="auto">
            <a:xfrm>
              <a:off x="768928" y="1600200"/>
              <a:ext cx="7931727" cy="3963379"/>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50800" dist="889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8" name="Picture 7">
              <a:extLst>
                <a:ext uri="{FF2B5EF4-FFF2-40B4-BE49-F238E27FC236}">
                  <a16:creationId xmlns:a16="http://schemas.microsoft.com/office/drawing/2014/main" id="{01814DE3-32F2-0BE9-48BA-572DE745AC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128" y="1676400"/>
              <a:ext cx="7772400" cy="3453133"/>
            </a:xfrm>
            <a:prstGeom prst="rect">
              <a:avLst/>
            </a:prstGeom>
          </p:spPr>
        </p:pic>
        <p:pic>
          <p:nvPicPr>
            <p:cNvPr id="9" name="Picture 8">
              <a:extLst>
                <a:ext uri="{FF2B5EF4-FFF2-40B4-BE49-F238E27FC236}">
                  <a16:creationId xmlns:a16="http://schemas.microsoft.com/office/drawing/2014/main" id="{121F9A5F-1E92-2E3B-84FB-AFABDEBC87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5128" y="5094212"/>
              <a:ext cx="7391400" cy="468388"/>
            </a:xfrm>
            <a:prstGeom prst="rect">
              <a:avLst/>
            </a:prstGeom>
          </p:spPr>
        </p:pic>
      </p:grpSp>
      <p:sp>
        <p:nvSpPr>
          <p:cNvPr id="19" name="Slide Number Placeholder 18">
            <a:extLst>
              <a:ext uri="{FF2B5EF4-FFF2-40B4-BE49-F238E27FC236}">
                <a16:creationId xmlns:a16="http://schemas.microsoft.com/office/drawing/2014/main" id="{92C07C8D-3BE3-0909-89E3-3BB6A2C554E7}"/>
              </a:ext>
            </a:extLst>
          </p:cNvPr>
          <p:cNvSpPr>
            <a:spLocks noGrp="1"/>
          </p:cNvSpPr>
          <p:nvPr>
            <p:ph type="sldNum" sz="quarter" idx="11"/>
          </p:nvPr>
        </p:nvSpPr>
        <p:spPr/>
        <p:txBody>
          <a:bodyPr/>
          <a:lstStyle/>
          <a:p>
            <a:pPr>
              <a:defRPr/>
            </a:pPr>
            <a:fld id="{6E0AA622-F4CE-604D-A669-CD3D12FC535C}" type="slidenum">
              <a:rPr lang="en-US" smtClean="0"/>
              <a:pPr>
                <a:defRPr/>
              </a:pPr>
              <a:t>30</a:t>
            </a:fld>
            <a:endParaRPr lang="en-US"/>
          </a:p>
        </p:txBody>
      </p:sp>
    </p:spTree>
    <p:extLst>
      <p:ext uri="{BB962C8B-B14F-4D97-AF65-F5344CB8AC3E}">
        <p14:creationId xmlns:p14="http://schemas.microsoft.com/office/powerpoint/2010/main" val="275320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Manage Heat Source Contracts</a:t>
            </a:r>
          </a:p>
        </p:txBody>
      </p:sp>
      <p:sp>
        <p:nvSpPr>
          <p:cNvPr id="5" name="Text Box 4"/>
          <p:cNvSpPr txBox="1">
            <a:spLocks noChangeArrowheads="1"/>
          </p:cNvSpPr>
          <p:nvPr/>
        </p:nvSpPr>
        <p:spPr bwMode="auto">
          <a:xfrm>
            <a:off x="621412" y="1295400"/>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AADL GUMBO Contracts for </a:t>
            </a:r>
            <a:r>
              <a:rPr lang="en-US" sz="1800" b="1" dirty="0"/>
              <a:t>Manage Heat Source </a:t>
            </a:r>
            <a:r>
              <a:rPr lang="en-US" sz="1800" dirty="0"/>
              <a:t>Thread, with traceability to REMH requirements.</a:t>
            </a:r>
          </a:p>
        </p:txBody>
      </p:sp>
      <p:pic>
        <p:nvPicPr>
          <p:cNvPr id="6" name="Picture 5">
            <a:extLst>
              <a:ext uri="{FF2B5EF4-FFF2-40B4-BE49-F238E27FC236}">
                <a16:creationId xmlns:a16="http://schemas.microsoft.com/office/drawing/2014/main" id="{6C896709-CAFD-B50D-03F6-DEE991B8E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 y="3429000"/>
            <a:ext cx="8334376" cy="1143000"/>
          </a:xfrm>
          <a:prstGeom prst="rect">
            <a:avLst/>
          </a:prstGeom>
          <a:ln w="9525">
            <a:solidFill>
              <a:schemeClr val="tx1"/>
            </a:solidFill>
          </a:ln>
        </p:spPr>
      </p:pic>
      <p:grpSp>
        <p:nvGrpSpPr>
          <p:cNvPr id="7" name="Group 6">
            <a:extLst>
              <a:ext uri="{FF2B5EF4-FFF2-40B4-BE49-F238E27FC236}">
                <a16:creationId xmlns:a16="http://schemas.microsoft.com/office/drawing/2014/main" id="{F13503BC-16A6-2D3D-2EDB-DA33E415382D}"/>
              </a:ext>
            </a:extLst>
          </p:cNvPr>
          <p:cNvGrpSpPr/>
          <p:nvPr/>
        </p:nvGrpSpPr>
        <p:grpSpPr>
          <a:xfrm>
            <a:off x="1175236" y="2432846"/>
            <a:ext cx="1752600" cy="1453353"/>
            <a:chOff x="1748938" y="2871065"/>
            <a:chExt cx="1752600" cy="1453353"/>
          </a:xfrm>
        </p:grpSpPr>
        <p:sp>
          <p:nvSpPr>
            <p:cNvPr id="8" name="Text Box 12">
              <a:extLst>
                <a:ext uri="{FF2B5EF4-FFF2-40B4-BE49-F238E27FC236}">
                  <a16:creationId xmlns:a16="http://schemas.microsoft.com/office/drawing/2014/main" id="{CAEF1BBA-71B5-21C9-DBE6-EFE7772C5625}"/>
                </a:ext>
              </a:extLst>
            </p:cNvPr>
            <p:cNvSpPr txBox="1">
              <a:spLocks noChangeArrowheads="1"/>
            </p:cNvSpPr>
            <p:nvPr/>
          </p:nvSpPr>
          <p:spPr bwMode="auto">
            <a:xfrm>
              <a:off x="1748938" y="2871065"/>
              <a:ext cx="1752600"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Mode condition</a:t>
              </a:r>
              <a:endParaRPr lang="en-US" sz="1400" i="1" dirty="0"/>
            </a:p>
          </p:txBody>
        </p:sp>
        <p:sp>
          <p:nvSpPr>
            <p:cNvPr id="9" name="Line 13">
              <a:extLst>
                <a:ext uri="{FF2B5EF4-FFF2-40B4-BE49-F238E27FC236}">
                  <a16:creationId xmlns:a16="http://schemas.microsoft.com/office/drawing/2014/main" id="{322D0DCB-091A-2289-A730-F1300EBCA174}"/>
                </a:ext>
              </a:extLst>
            </p:cNvPr>
            <p:cNvSpPr>
              <a:spLocks noChangeShapeType="1"/>
            </p:cNvSpPr>
            <p:nvPr/>
          </p:nvSpPr>
          <p:spPr bwMode="auto">
            <a:xfrm>
              <a:off x="2625238" y="3243717"/>
              <a:ext cx="463588" cy="108070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0" name="Group 9">
            <a:extLst>
              <a:ext uri="{FF2B5EF4-FFF2-40B4-BE49-F238E27FC236}">
                <a16:creationId xmlns:a16="http://schemas.microsoft.com/office/drawing/2014/main" id="{902CB813-E86E-5CCA-66A4-6E2684064219}"/>
              </a:ext>
            </a:extLst>
          </p:cNvPr>
          <p:cNvGrpSpPr/>
          <p:nvPr/>
        </p:nvGrpSpPr>
        <p:grpSpPr>
          <a:xfrm>
            <a:off x="5181601" y="2225760"/>
            <a:ext cx="1824612" cy="1856601"/>
            <a:chOff x="1482501" y="2655622"/>
            <a:chExt cx="2019037" cy="1856601"/>
          </a:xfrm>
        </p:grpSpPr>
        <p:sp>
          <p:nvSpPr>
            <p:cNvPr id="11" name="Text Box 12">
              <a:extLst>
                <a:ext uri="{FF2B5EF4-FFF2-40B4-BE49-F238E27FC236}">
                  <a16:creationId xmlns:a16="http://schemas.microsoft.com/office/drawing/2014/main" id="{053D9342-2ED4-B438-D125-1C6D04621476}"/>
                </a:ext>
              </a:extLst>
            </p:cNvPr>
            <p:cNvSpPr txBox="1">
              <a:spLocks noChangeArrowheads="1"/>
            </p:cNvSpPr>
            <p:nvPr/>
          </p:nvSpPr>
          <p:spPr bwMode="auto">
            <a:xfrm>
              <a:off x="1748938" y="2655622"/>
              <a:ext cx="1752600"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Compare current temperature to desired range</a:t>
              </a:r>
              <a:endParaRPr lang="en-US" sz="1400" i="1" dirty="0"/>
            </a:p>
          </p:txBody>
        </p:sp>
        <p:sp>
          <p:nvSpPr>
            <p:cNvPr id="12" name="Line 13">
              <a:extLst>
                <a:ext uri="{FF2B5EF4-FFF2-40B4-BE49-F238E27FC236}">
                  <a16:creationId xmlns:a16="http://schemas.microsoft.com/office/drawing/2014/main" id="{D1649B02-4FA2-1C37-46A5-903212A8AA58}"/>
                </a:ext>
              </a:extLst>
            </p:cNvPr>
            <p:cNvSpPr>
              <a:spLocks noChangeShapeType="1"/>
            </p:cNvSpPr>
            <p:nvPr/>
          </p:nvSpPr>
          <p:spPr bwMode="auto">
            <a:xfrm flipV="1">
              <a:off x="1482501" y="3436877"/>
              <a:ext cx="797222" cy="1075346"/>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grpSp>
        <p:nvGrpSpPr>
          <p:cNvPr id="13" name="Group 12">
            <a:extLst>
              <a:ext uri="{FF2B5EF4-FFF2-40B4-BE49-F238E27FC236}">
                <a16:creationId xmlns:a16="http://schemas.microsoft.com/office/drawing/2014/main" id="{C787CC4C-A91A-C39C-ACED-46D3E2068A36}"/>
              </a:ext>
            </a:extLst>
          </p:cNvPr>
          <p:cNvGrpSpPr/>
          <p:nvPr/>
        </p:nvGrpSpPr>
        <p:grpSpPr>
          <a:xfrm>
            <a:off x="4178354" y="4571999"/>
            <a:ext cx="1892249" cy="1134244"/>
            <a:chOff x="1748938" y="2260042"/>
            <a:chExt cx="2093882" cy="1134244"/>
          </a:xfrm>
        </p:grpSpPr>
        <p:sp>
          <p:nvSpPr>
            <p:cNvPr id="14" name="Text Box 12">
              <a:extLst>
                <a:ext uri="{FF2B5EF4-FFF2-40B4-BE49-F238E27FC236}">
                  <a16:creationId xmlns:a16="http://schemas.microsoft.com/office/drawing/2014/main" id="{ACC59414-5E71-C131-BD88-8B0767031DC1}"/>
                </a:ext>
              </a:extLst>
            </p:cNvPr>
            <p:cNvSpPr txBox="1">
              <a:spLocks noChangeArrowheads="1"/>
            </p:cNvSpPr>
            <p:nvPr/>
          </p:nvSpPr>
          <p:spPr bwMode="auto">
            <a:xfrm>
              <a:off x="1748938" y="2871066"/>
              <a:ext cx="209388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400" dirty="0"/>
                <a:t>Set the desired state of the heater</a:t>
              </a:r>
              <a:endParaRPr lang="en-US" sz="1400" i="1" dirty="0"/>
            </a:p>
          </p:txBody>
        </p:sp>
        <p:sp>
          <p:nvSpPr>
            <p:cNvPr id="15" name="Line 13">
              <a:extLst>
                <a:ext uri="{FF2B5EF4-FFF2-40B4-BE49-F238E27FC236}">
                  <a16:creationId xmlns:a16="http://schemas.microsoft.com/office/drawing/2014/main" id="{832267B0-3DCF-CE94-C8B3-CD0AF38C65A3}"/>
                </a:ext>
              </a:extLst>
            </p:cNvPr>
            <p:cNvSpPr>
              <a:spLocks noChangeShapeType="1"/>
            </p:cNvSpPr>
            <p:nvPr/>
          </p:nvSpPr>
          <p:spPr bwMode="auto">
            <a:xfrm flipH="1">
              <a:off x="2662344" y="2260042"/>
              <a:ext cx="463181" cy="59495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grpSp>
      <p:sp>
        <p:nvSpPr>
          <p:cNvPr id="16" name="TextBox 15">
            <a:extLst>
              <a:ext uri="{FF2B5EF4-FFF2-40B4-BE49-F238E27FC236}">
                <a16:creationId xmlns:a16="http://schemas.microsoft.com/office/drawing/2014/main" id="{8B078B25-C2E8-3047-463A-B76386F7E66B}"/>
              </a:ext>
            </a:extLst>
          </p:cNvPr>
          <p:cNvSpPr txBox="1"/>
          <p:nvPr/>
        </p:nvSpPr>
        <p:spPr>
          <a:xfrm>
            <a:off x="917594" y="4453083"/>
            <a:ext cx="463588" cy="461665"/>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0E6554CE-555E-CFEB-E07A-49D56489209B}"/>
              </a:ext>
            </a:extLst>
          </p:cNvPr>
          <p:cNvSpPr txBox="1"/>
          <p:nvPr/>
        </p:nvSpPr>
        <p:spPr>
          <a:xfrm>
            <a:off x="914400" y="2895600"/>
            <a:ext cx="463588" cy="461665"/>
          </a:xfrm>
          <a:prstGeom prst="rect">
            <a:avLst/>
          </a:prstGeom>
          <a:noFill/>
        </p:spPr>
        <p:txBody>
          <a:bodyPr wrap="none" rtlCol="0">
            <a:spAutoFit/>
          </a:bodyPr>
          <a:lstStyle/>
          <a:p>
            <a:r>
              <a:rPr lang="en-US" dirty="0"/>
              <a:t>...</a:t>
            </a:r>
          </a:p>
        </p:txBody>
      </p:sp>
      <p:pic>
        <p:nvPicPr>
          <p:cNvPr id="18" name="Picture 17">
            <a:extLst>
              <a:ext uri="{FF2B5EF4-FFF2-40B4-BE49-F238E27FC236}">
                <a16:creationId xmlns:a16="http://schemas.microsoft.com/office/drawing/2014/main" id="{73DD3A21-A0A6-1364-82AC-6E71724235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200" y="4872403"/>
            <a:ext cx="1524000" cy="971550"/>
          </a:xfrm>
          <a:prstGeom prst="rect">
            <a:avLst/>
          </a:prstGeom>
        </p:spPr>
      </p:pic>
      <p:sp>
        <p:nvSpPr>
          <p:cNvPr id="19" name="Triangle 18">
            <a:extLst>
              <a:ext uri="{FF2B5EF4-FFF2-40B4-BE49-F238E27FC236}">
                <a16:creationId xmlns:a16="http://schemas.microsoft.com/office/drawing/2014/main" id="{937CE15A-F983-9185-1F50-F4627079F04A}"/>
              </a:ext>
            </a:extLst>
          </p:cNvPr>
          <p:cNvSpPr/>
          <p:nvPr/>
        </p:nvSpPr>
        <p:spPr bwMode="auto">
          <a:xfrm rot="10800000">
            <a:off x="6070603" y="4571998"/>
            <a:ext cx="2714296" cy="810954"/>
          </a:xfrm>
          <a:prstGeom prst="triangle">
            <a:avLst>
              <a:gd name="adj" fmla="val 38032"/>
            </a:avLst>
          </a:prstGeom>
          <a:solidFill>
            <a:srgbClr val="92D050">
              <a:alpha val="6470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20" name="Text Box 12">
            <a:extLst>
              <a:ext uri="{FF2B5EF4-FFF2-40B4-BE49-F238E27FC236}">
                <a16:creationId xmlns:a16="http://schemas.microsoft.com/office/drawing/2014/main" id="{5838658C-3654-0A41-1639-2306B79022C6}"/>
              </a:ext>
            </a:extLst>
          </p:cNvPr>
          <p:cNvSpPr txBox="1">
            <a:spLocks noChangeArrowheads="1"/>
          </p:cNvSpPr>
          <p:nvPr/>
        </p:nvSpPr>
        <p:spPr bwMode="auto">
          <a:xfrm>
            <a:off x="7329352" y="5664170"/>
            <a:ext cx="1586048"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OSATE </a:t>
            </a:r>
            <a:r>
              <a:rPr lang="en-US" sz="1200" dirty="0"/>
              <a:t>AADL Editor</a:t>
            </a:r>
            <a:endParaRPr lang="en-US" sz="1200" i="1" dirty="0"/>
          </a:p>
        </p:txBody>
      </p:sp>
      <p:pic>
        <p:nvPicPr>
          <p:cNvPr id="21" name="Picture 20">
            <a:extLst>
              <a:ext uri="{FF2B5EF4-FFF2-40B4-BE49-F238E27FC236}">
                <a16:creationId xmlns:a16="http://schemas.microsoft.com/office/drawing/2014/main" id="{2C944B47-92D0-DE05-1A35-34B349A58E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047468" y="4643735"/>
            <a:ext cx="867932" cy="742950"/>
          </a:xfrm>
          <a:prstGeom prst="rect">
            <a:avLst/>
          </a:prstGeom>
        </p:spPr>
      </p:pic>
      <p:sp>
        <p:nvSpPr>
          <p:cNvPr id="3" name="Slide Number Placeholder 2">
            <a:extLst>
              <a:ext uri="{FF2B5EF4-FFF2-40B4-BE49-F238E27FC236}">
                <a16:creationId xmlns:a16="http://schemas.microsoft.com/office/drawing/2014/main" id="{F9CBBD82-D31A-34E6-5F7C-8973AB3FA4A2}"/>
              </a:ext>
            </a:extLst>
          </p:cNvPr>
          <p:cNvSpPr>
            <a:spLocks noGrp="1"/>
          </p:cNvSpPr>
          <p:nvPr>
            <p:ph type="sldNum" sz="quarter" idx="11"/>
          </p:nvPr>
        </p:nvSpPr>
        <p:spPr/>
        <p:txBody>
          <a:bodyPr/>
          <a:lstStyle/>
          <a:p>
            <a:pPr>
              <a:defRPr/>
            </a:pPr>
            <a:fld id="{6E0AA622-F4CE-604D-A669-CD3D12FC535C}" type="slidenum">
              <a:rPr lang="en-US" smtClean="0"/>
              <a:pPr>
                <a:defRPr/>
              </a:pPr>
              <a:t>31</a:t>
            </a:fld>
            <a:endParaRPr lang="en-US"/>
          </a:p>
        </p:txBody>
      </p:sp>
    </p:spTree>
    <p:extLst>
      <p:ext uri="{BB962C8B-B14F-4D97-AF65-F5344CB8AC3E}">
        <p14:creationId xmlns:p14="http://schemas.microsoft.com/office/powerpoint/2010/main" val="241947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Usable, Workflow Integrated Verification</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32</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DARPA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7808794">
            <a:off x="905255" y="2121942"/>
            <a:ext cx="5046844" cy="3632074"/>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2418522" y="5664203"/>
            <a:ext cx="170726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Integrated Verification via Symbolic Execution</a:t>
            </a:r>
          </a:p>
        </p:txBody>
      </p:sp>
    </p:spTree>
    <p:extLst>
      <p:ext uri="{BB962C8B-B14F-4D97-AF65-F5344CB8AC3E}">
        <p14:creationId xmlns:p14="http://schemas.microsoft.com/office/powerpoint/2010/main" val="356566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sz="3600" dirty="0"/>
              <a:t>Automatically Embedded </a:t>
            </a:r>
            <a:br>
              <a:rPr lang="en-US" sz="3600" dirty="0"/>
            </a:br>
            <a:r>
              <a:rPr lang="en-US" sz="3600" dirty="0"/>
              <a:t>Slang Logical Contracts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33</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pic>
        <p:nvPicPr>
          <p:cNvPr id="3" name="Picture 2">
            <a:extLst>
              <a:ext uri="{FF2B5EF4-FFF2-40B4-BE49-F238E27FC236}">
                <a16:creationId xmlns:a16="http://schemas.microsoft.com/office/drawing/2014/main" id="{D7EA64B4-6E3E-F8CF-2C3A-752438159010}"/>
              </a:ext>
            </a:extLst>
          </p:cNvPr>
          <p:cNvPicPr>
            <a:picLocks noChangeAspect="1"/>
          </p:cNvPicPr>
          <p:nvPr/>
        </p:nvPicPr>
        <p:blipFill>
          <a:blip r:embed="rId2"/>
          <a:stretch>
            <a:fillRect/>
          </a:stretch>
        </p:blipFill>
        <p:spPr>
          <a:xfrm>
            <a:off x="633553" y="1828278"/>
            <a:ext cx="7772400" cy="4496844"/>
          </a:xfrm>
          <a:prstGeom prst="rect">
            <a:avLst/>
          </a:prstGeom>
        </p:spPr>
      </p:pic>
      <p:sp>
        <p:nvSpPr>
          <p:cNvPr id="8" name="Rectangle 7">
            <a:extLst>
              <a:ext uri="{FF2B5EF4-FFF2-40B4-BE49-F238E27FC236}">
                <a16:creationId xmlns:a16="http://schemas.microsoft.com/office/drawing/2014/main" id="{0BCF556C-BF53-9E99-9638-BA30CA5FE641}"/>
              </a:ext>
            </a:extLst>
          </p:cNvPr>
          <p:cNvSpPr/>
          <p:nvPr/>
        </p:nvSpPr>
        <p:spPr bwMode="auto">
          <a:xfrm rot="16200000">
            <a:off x="1600201" y="1981200"/>
            <a:ext cx="152400" cy="761999"/>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Rectangle 8">
            <a:extLst>
              <a:ext uri="{FF2B5EF4-FFF2-40B4-BE49-F238E27FC236}">
                <a16:creationId xmlns:a16="http://schemas.microsoft.com/office/drawing/2014/main" id="{B30FB0B8-CF28-962B-34B1-2C9A305A29EE}"/>
              </a:ext>
            </a:extLst>
          </p:cNvPr>
          <p:cNvSpPr/>
          <p:nvPr/>
        </p:nvSpPr>
        <p:spPr bwMode="auto">
          <a:xfrm rot="16200000">
            <a:off x="1600204" y="2853690"/>
            <a:ext cx="228598" cy="922021"/>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 name="Text Box 43">
            <a:extLst>
              <a:ext uri="{FF2B5EF4-FFF2-40B4-BE49-F238E27FC236}">
                <a16:creationId xmlns:a16="http://schemas.microsoft.com/office/drawing/2014/main" id="{5FC448DD-1956-A20C-F651-9C2A2C04BCF8}"/>
              </a:ext>
            </a:extLst>
          </p:cNvPr>
          <p:cNvSpPr txBox="1">
            <a:spLocks noChangeArrowheads="1"/>
          </p:cNvSpPr>
          <p:nvPr/>
        </p:nvSpPr>
        <p:spPr bwMode="auto">
          <a:xfrm>
            <a:off x="5410200" y="2474893"/>
            <a:ext cx="2286000" cy="95410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HAMR automatically translates AADL contracts into code-level Slang contracts.</a:t>
            </a:r>
          </a:p>
        </p:txBody>
      </p:sp>
    </p:spTree>
    <p:extLst>
      <p:ext uri="{BB962C8B-B14F-4D97-AF65-F5344CB8AC3E}">
        <p14:creationId xmlns:p14="http://schemas.microsoft.com/office/powerpoint/2010/main" val="286290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Student Activity</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34</a:t>
            </a:fld>
            <a:endParaRPr lang="en-US"/>
          </a:p>
        </p:txBody>
      </p:sp>
      <p:pic>
        <p:nvPicPr>
          <p:cNvPr id="6" name="Picture 5">
            <a:extLst>
              <a:ext uri="{FF2B5EF4-FFF2-40B4-BE49-F238E27FC236}">
                <a16:creationId xmlns:a16="http://schemas.microsoft.com/office/drawing/2014/main" id="{40D9A9EA-0A56-098A-2DD7-EAD20BDA43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47" y="1916585"/>
            <a:ext cx="7772400" cy="4608541"/>
          </a:xfrm>
          <a:prstGeom prst="rect">
            <a:avLst/>
          </a:prstGeom>
        </p:spPr>
      </p:pic>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Verification against contracts using </a:t>
            </a:r>
            <a:r>
              <a:rPr lang="en-US" sz="1800" dirty="0" err="1"/>
              <a:t>Logika</a:t>
            </a:r>
            <a:r>
              <a:rPr lang="en-US" sz="1800" dirty="0"/>
              <a:t> tool (Symbolic Execution)</a:t>
            </a:r>
          </a:p>
        </p:txBody>
      </p:sp>
    </p:spTree>
    <p:extLst>
      <p:ext uri="{BB962C8B-B14F-4D97-AF65-F5344CB8AC3E}">
        <p14:creationId xmlns:p14="http://schemas.microsoft.com/office/powerpoint/2010/main" val="788463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F4B8-3181-E55D-8F26-ED5236D3DA29}"/>
              </a:ext>
            </a:extLst>
          </p:cNvPr>
          <p:cNvSpPr>
            <a:spLocks noGrp="1"/>
          </p:cNvSpPr>
          <p:nvPr>
            <p:ph type="title"/>
          </p:nvPr>
        </p:nvSpPr>
        <p:spPr/>
        <p:txBody>
          <a:bodyPr/>
          <a:lstStyle/>
          <a:p>
            <a:r>
              <a:rPr lang="en-US" sz="3600" dirty="0"/>
              <a:t>Application: </a:t>
            </a:r>
            <a:br>
              <a:rPr lang="en-US" sz="3600" dirty="0"/>
            </a:br>
            <a:r>
              <a:rPr lang="en-US" sz="3200" i="1" dirty="0"/>
              <a:t>Property-based (Contract-based) Testing</a:t>
            </a:r>
            <a:endParaRPr lang="en-US" sz="3600" i="1" dirty="0"/>
          </a:p>
        </p:txBody>
      </p:sp>
      <p:sp>
        <p:nvSpPr>
          <p:cNvPr id="4" name="Slide Number Placeholder 3">
            <a:extLst>
              <a:ext uri="{FF2B5EF4-FFF2-40B4-BE49-F238E27FC236}">
                <a16:creationId xmlns:a16="http://schemas.microsoft.com/office/drawing/2014/main" id="{8C05E3C1-470B-22AD-84C7-B69382A4C1D8}"/>
              </a:ext>
            </a:extLst>
          </p:cNvPr>
          <p:cNvSpPr>
            <a:spLocks noGrp="1"/>
          </p:cNvSpPr>
          <p:nvPr>
            <p:ph type="sldNum" sz="quarter" idx="11"/>
          </p:nvPr>
        </p:nvSpPr>
        <p:spPr/>
        <p:txBody>
          <a:bodyPr/>
          <a:lstStyle/>
          <a:p>
            <a:pPr>
              <a:defRPr/>
            </a:pPr>
            <a:fld id="{6E0AA622-F4CE-604D-A669-CD3D12FC535C}" type="slidenum">
              <a:rPr lang="en-US" smtClean="0"/>
              <a:pPr>
                <a:defRPr/>
              </a:pPr>
              <a:t>35</a:t>
            </a:fld>
            <a:endParaRPr lang="en-US"/>
          </a:p>
        </p:txBody>
      </p:sp>
      <p:sp>
        <p:nvSpPr>
          <p:cNvPr id="7" name="Text Box 151">
            <a:extLst>
              <a:ext uri="{FF2B5EF4-FFF2-40B4-BE49-F238E27FC236}">
                <a16:creationId xmlns:a16="http://schemas.microsoft.com/office/drawing/2014/main" id="{60D456F3-690C-2864-8DC7-34A40501382A}"/>
              </a:ext>
            </a:extLst>
          </p:cNvPr>
          <p:cNvSpPr txBox="1">
            <a:spLocks noChangeArrowheads="1"/>
          </p:cNvSpPr>
          <p:nvPr/>
        </p:nvSpPr>
        <p:spPr bwMode="auto">
          <a:xfrm>
            <a:off x="609600" y="1219200"/>
            <a:ext cx="6328339"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KSU / </a:t>
            </a:r>
            <a:r>
              <a:rPr lang="en-US" sz="1800" dirty="0" err="1"/>
              <a:t>Adventium</a:t>
            </a:r>
            <a:r>
              <a:rPr lang="en-US" sz="1800" dirty="0"/>
              <a:t> Labs (now Galois) ARMY SBIR Phase II...</a:t>
            </a:r>
          </a:p>
        </p:txBody>
      </p:sp>
      <p:pic>
        <p:nvPicPr>
          <p:cNvPr id="12" name="Picture 11">
            <a:extLst>
              <a:ext uri="{FF2B5EF4-FFF2-40B4-BE49-F238E27FC236}">
                <a16:creationId xmlns:a16="http://schemas.microsoft.com/office/drawing/2014/main" id="{50E3437D-EAE0-44CC-CB9B-3CC171EF06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705" y="1929971"/>
            <a:ext cx="1942406" cy="938719"/>
          </a:xfrm>
          <a:prstGeom prst="rect">
            <a:avLst/>
          </a:prstGeom>
        </p:spPr>
      </p:pic>
      <p:grpSp>
        <p:nvGrpSpPr>
          <p:cNvPr id="17" name="Group 16">
            <a:extLst>
              <a:ext uri="{FF2B5EF4-FFF2-40B4-BE49-F238E27FC236}">
                <a16:creationId xmlns:a16="http://schemas.microsoft.com/office/drawing/2014/main" id="{1CBA013C-D3F3-8E0C-57AB-BB0A855D5C28}"/>
              </a:ext>
            </a:extLst>
          </p:cNvPr>
          <p:cNvGrpSpPr/>
          <p:nvPr/>
        </p:nvGrpSpPr>
        <p:grpSpPr>
          <a:xfrm>
            <a:off x="1592994" y="2773617"/>
            <a:ext cx="1367253" cy="1850525"/>
            <a:chOff x="3669263" y="2946351"/>
            <a:chExt cx="1367253" cy="1850525"/>
          </a:xfrm>
        </p:grpSpPr>
        <p:pic>
          <p:nvPicPr>
            <p:cNvPr id="18" name="Picture 17">
              <a:extLst>
                <a:ext uri="{FF2B5EF4-FFF2-40B4-BE49-F238E27FC236}">
                  <a16:creationId xmlns:a16="http://schemas.microsoft.com/office/drawing/2014/main" id="{412FC054-F1AC-9BC2-FB1D-B1FC27396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263" y="3874532"/>
              <a:ext cx="1367253" cy="922344"/>
            </a:xfrm>
            <a:prstGeom prst="rect">
              <a:avLst/>
            </a:prstGeom>
          </p:spPr>
        </p:pic>
        <p:sp>
          <p:nvSpPr>
            <p:cNvPr id="20" name="Down Arrow 19">
              <a:extLst>
                <a:ext uri="{FF2B5EF4-FFF2-40B4-BE49-F238E27FC236}">
                  <a16:creationId xmlns:a16="http://schemas.microsoft.com/office/drawing/2014/main" id="{8BD9BAA9-4238-B315-C0BA-02DA032515B1}"/>
                </a:ext>
              </a:extLst>
            </p:cNvPr>
            <p:cNvSpPr/>
            <p:nvPr/>
          </p:nvSpPr>
          <p:spPr bwMode="auto">
            <a:xfrm>
              <a:off x="3723999" y="2946351"/>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2" name="Text Box 43">
            <a:extLst>
              <a:ext uri="{FF2B5EF4-FFF2-40B4-BE49-F238E27FC236}">
                <a16:creationId xmlns:a16="http://schemas.microsoft.com/office/drawing/2014/main" id="{7D6A961D-C893-5D20-7F2D-DDD1D65F8D41}"/>
              </a:ext>
            </a:extLst>
          </p:cNvPr>
          <p:cNvSpPr txBox="1">
            <a:spLocks noChangeArrowheads="1"/>
          </p:cNvSpPr>
          <p:nvPr/>
        </p:nvSpPr>
        <p:spPr bwMode="auto">
          <a:xfrm>
            <a:off x="784002" y="1752600"/>
            <a:ext cx="662501"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a:t>
            </a:r>
          </a:p>
        </p:txBody>
      </p:sp>
      <p:grpSp>
        <p:nvGrpSpPr>
          <p:cNvPr id="31" name="Group 30">
            <a:extLst>
              <a:ext uri="{FF2B5EF4-FFF2-40B4-BE49-F238E27FC236}">
                <a16:creationId xmlns:a16="http://schemas.microsoft.com/office/drawing/2014/main" id="{2FEB674E-6152-F533-B0C2-FE04DEC2D13E}"/>
              </a:ext>
            </a:extLst>
          </p:cNvPr>
          <p:cNvGrpSpPr/>
          <p:nvPr/>
        </p:nvGrpSpPr>
        <p:grpSpPr>
          <a:xfrm>
            <a:off x="2739547" y="1844712"/>
            <a:ext cx="2201900" cy="990119"/>
            <a:chOff x="4656100" y="1914331"/>
            <a:chExt cx="2201900" cy="990119"/>
          </a:xfrm>
        </p:grpSpPr>
        <p:grpSp>
          <p:nvGrpSpPr>
            <p:cNvPr id="13" name="Group 12">
              <a:extLst>
                <a:ext uri="{FF2B5EF4-FFF2-40B4-BE49-F238E27FC236}">
                  <a16:creationId xmlns:a16="http://schemas.microsoft.com/office/drawing/2014/main" id="{F467A7BA-7A97-DC5E-1222-198421BED24F}"/>
                </a:ext>
              </a:extLst>
            </p:cNvPr>
            <p:cNvGrpSpPr/>
            <p:nvPr/>
          </p:nvGrpSpPr>
          <p:grpSpPr>
            <a:xfrm>
              <a:off x="4656100" y="2209800"/>
              <a:ext cx="1592300" cy="694650"/>
              <a:chOff x="4876800" y="2209800"/>
              <a:chExt cx="2667000" cy="914400"/>
            </a:xfrm>
          </p:grpSpPr>
          <p:sp>
            <p:nvSpPr>
              <p:cNvPr id="14" name="Rectangle 13">
                <a:extLst>
                  <a:ext uri="{FF2B5EF4-FFF2-40B4-BE49-F238E27FC236}">
                    <a16:creationId xmlns:a16="http://schemas.microsoft.com/office/drawing/2014/main" id="{57870B1C-FF6E-B0FB-0CC7-A64B8654E0FA}"/>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15" name="Picture 14">
                <a:extLst>
                  <a:ext uri="{FF2B5EF4-FFF2-40B4-BE49-F238E27FC236}">
                    <a16:creationId xmlns:a16="http://schemas.microsoft.com/office/drawing/2014/main" id="{8CDE54C6-B172-1079-14A8-2F02C24B76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16" name="Picture 15">
                <a:extLst>
                  <a:ext uri="{FF2B5EF4-FFF2-40B4-BE49-F238E27FC236}">
                    <a16:creationId xmlns:a16="http://schemas.microsoft.com/office/drawing/2014/main" id="{909823B4-E68D-F278-312E-7506DA663B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23" name="Text Box 43">
              <a:extLst>
                <a:ext uri="{FF2B5EF4-FFF2-40B4-BE49-F238E27FC236}">
                  <a16:creationId xmlns:a16="http://schemas.microsoft.com/office/drawing/2014/main" id="{D9F1104E-0F8B-F0B3-1E97-BA0E7BF9B518}"/>
                </a:ext>
              </a:extLst>
            </p:cNvPr>
            <p:cNvSpPr txBox="1">
              <a:spLocks noChangeArrowheads="1"/>
            </p:cNvSpPr>
            <p:nvPr/>
          </p:nvSpPr>
          <p:spPr bwMode="auto">
            <a:xfrm>
              <a:off x="5709388" y="1914331"/>
              <a:ext cx="1148612"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AADL-Level Contracts</a:t>
              </a:r>
            </a:p>
          </p:txBody>
        </p:sp>
      </p:grpSp>
      <p:sp>
        <p:nvSpPr>
          <p:cNvPr id="24" name="Text Box 43">
            <a:extLst>
              <a:ext uri="{FF2B5EF4-FFF2-40B4-BE49-F238E27FC236}">
                <a16:creationId xmlns:a16="http://schemas.microsoft.com/office/drawing/2014/main" id="{BF0F9ADF-F207-B0FA-C3C8-1CBFFA382B0C}"/>
              </a:ext>
            </a:extLst>
          </p:cNvPr>
          <p:cNvSpPr txBox="1">
            <a:spLocks noChangeArrowheads="1"/>
          </p:cNvSpPr>
          <p:nvPr/>
        </p:nvSpPr>
        <p:spPr bwMode="auto">
          <a:xfrm>
            <a:off x="762000" y="4396776"/>
            <a:ext cx="164376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Slang Component Implementation</a:t>
            </a:r>
          </a:p>
        </p:txBody>
      </p:sp>
      <p:sp>
        <p:nvSpPr>
          <p:cNvPr id="25" name="TextBox 24">
            <a:extLst>
              <a:ext uri="{FF2B5EF4-FFF2-40B4-BE49-F238E27FC236}">
                <a16:creationId xmlns:a16="http://schemas.microsoft.com/office/drawing/2014/main" id="{4C8A98C3-81B5-1200-DEEF-DA29ABC70AC0}"/>
              </a:ext>
            </a:extLst>
          </p:cNvPr>
          <p:cNvSpPr txBox="1"/>
          <p:nvPr/>
        </p:nvSpPr>
        <p:spPr>
          <a:xfrm>
            <a:off x="1404724" y="3045284"/>
            <a:ext cx="965329" cy="430887"/>
          </a:xfrm>
          <a:prstGeom prst="rect">
            <a:avLst/>
          </a:prstGeom>
          <a:noFill/>
        </p:spPr>
        <p:txBody>
          <a:bodyPr wrap="none" rtlCol="0">
            <a:spAutoFit/>
          </a:bodyPr>
          <a:lstStyle/>
          <a:p>
            <a:r>
              <a:rPr lang="en-US" sz="1100" dirty="0"/>
              <a:t>HAMR Code </a:t>
            </a:r>
          </a:p>
          <a:p>
            <a:r>
              <a:rPr lang="en-US" sz="1100" dirty="0"/>
              <a:t>Generation</a:t>
            </a:r>
          </a:p>
        </p:txBody>
      </p:sp>
      <p:grpSp>
        <p:nvGrpSpPr>
          <p:cNvPr id="70" name="Group 69">
            <a:extLst>
              <a:ext uri="{FF2B5EF4-FFF2-40B4-BE49-F238E27FC236}">
                <a16:creationId xmlns:a16="http://schemas.microsoft.com/office/drawing/2014/main" id="{77B28E96-6037-DDD9-949B-EB3E750A148F}"/>
              </a:ext>
            </a:extLst>
          </p:cNvPr>
          <p:cNvGrpSpPr/>
          <p:nvPr/>
        </p:nvGrpSpPr>
        <p:grpSpPr>
          <a:xfrm>
            <a:off x="4435846" y="2619102"/>
            <a:ext cx="3695619" cy="2364813"/>
            <a:chOff x="4435846" y="2619102"/>
            <a:chExt cx="3695619" cy="2364813"/>
          </a:xfrm>
        </p:grpSpPr>
        <p:sp>
          <p:nvSpPr>
            <p:cNvPr id="43" name="Bent Arrow 42">
              <a:extLst>
                <a:ext uri="{FF2B5EF4-FFF2-40B4-BE49-F238E27FC236}">
                  <a16:creationId xmlns:a16="http://schemas.microsoft.com/office/drawing/2014/main" id="{78C95049-2EDA-9FE5-D39B-91E9A18EAC7B}"/>
                </a:ext>
              </a:extLst>
            </p:cNvPr>
            <p:cNvSpPr/>
            <p:nvPr/>
          </p:nvSpPr>
          <p:spPr bwMode="auto">
            <a:xfrm rot="5400000">
              <a:off x="4780898" y="2274050"/>
              <a:ext cx="1219200" cy="1909304"/>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5" name="Picture 44">
              <a:extLst>
                <a:ext uri="{FF2B5EF4-FFF2-40B4-BE49-F238E27FC236}">
                  <a16:creationId xmlns:a16="http://schemas.microsoft.com/office/drawing/2014/main" id="{6C5235B1-BEA7-E14B-AE8F-0D2EBD20D7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7400" y="3886200"/>
              <a:ext cx="1266340" cy="654554"/>
            </a:xfrm>
            <a:prstGeom prst="rect">
              <a:avLst/>
            </a:prstGeom>
            <a:ln w="19050">
              <a:solidFill>
                <a:schemeClr val="tx1"/>
              </a:solidFill>
            </a:ln>
            <a:effectLst>
              <a:outerShdw blurRad="50800" dist="38100" dir="2700000" algn="tl" rotWithShape="0">
                <a:prstClr val="black">
                  <a:alpha val="40000"/>
                </a:prstClr>
              </a:outerShdw>
            </a:effectLst>
          </p:spPr>
        </p:pic>
        <p:sp>
          <p:nvSpPr>
            <p:cNvPr id="44" name="Text Box 43">
              <a:extLst>
                <a:ext uri="{FF2B5EF4-FFF2-40B4-BE49-F238E27FC236}">
                  <a16:creationId xmlns:a16="http://schemas.microsoft.com/office/drawing/2014/main" id="{A8E073B2-4460-FB13-4C4F-B85BD4A283F8}"/>
                </a:ext>
              </a:extLst>
            </p:cNvPr>
            <p:cNvSpPr txBox="1">
              <a:spLocks noChangeArrowheads="1"/>
            </p:cNvSpPr>
            <p:nvPr/>
          </p:nvSpPr>
          <p:spPr bwMode="auto">
            <a:xfrm>
              <a:off x="6982853" y="4245251"/>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Executable Contracts</a:t>
              </a:r>
            </a:p>
          </p:txBody>
        </p:sp>
      </p:grpSp>
      <p:grpSp>
        <p:nvGrpSpPr>
          <p:cNvPr id="71" name="Group 70">
            <a:extLst>
              <a:ext uri="{FF2B5EF4-FFF2-40B4-BE49-F238E27FC236}">
                <a16:creationId xmlns:a16="http://schemas.microsoft.com/office/drawing/2014/main" id="{4A8A17F8-AA48-0B23-B4E3-9E3651F923E8}"/>
              </a:ext>
            </a:extLst>
          </p:cNvPr>
          <p:cNvGrpSpPr/>
          <p:nvPr/>
        </p:nvGrpSpPr>
        <p:grpSpPr>
          <a:xfrm>
            <a:off x="2301592" y="3583223"/>
            <a:ext cx="8747460" cy="1576413"/>
            <a:chOff x="2301592" y="3583223"/>
            <a:chExt cx="8747460" cy="1576413"/>
          </a:xfrm>
        </p:grpSpPr>
        <p:sp>
          <p:nvSpPr>
            <p:cNvPr id="49" name="Arc 48">
              <a:extLst>
                <a:ext uri="{FF2B5EF4-FFF2-40B4-BE49-F238E27FC236}">
                  <a16:creationId xmlns:a16="http://schemas.microsoft.com/office/drawing/2014/main" id="{66D59268-4324-8419-389F-E0A003EACF1B}"/>
                </a:ext>
              </a:extLst>
            </p:cNvPr>
            <p:cNvSpPr/>
            <p:nvPr/>
          </p:nvSpPr>
          <p:spPr bwMode="auto">
            <a:xfrm rot="15459705" flipH="1">
              <a:off x="6215206" y="-330391"/>
              <a:ext cx="920232" cy="8747460"/>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TextBox 49">
              <a:extLst>
                <a:ext uri="{FF2B5EF4-FFF2-40B4-BE49-F238E27FC236}">
                  <a16:creationId xmlns:a16="http://schemas.microsoft.com/office/drawing/2014/main" id="{27967AF8-1C91-7664-978F-87F14DAD7D8E}"/>
                </a:ext>
              </a:extLst>
            </p:cNvPr>
            <p:cNvSpPr txBox="1"/>
            <p:nvPr/>
          </p:nvSpPr>
          <p:spPr>
            <a:xfrm>
              <a:off x="5408355" y="4697971"/>
              <a:ext cx="1529584" cy="461665"/>
            </a:xfrm>
            <a:prstGeom prst="rect">
              <a:avLst/>
            </a:prstGeom>
            <a:noFill/>
          </p:spPr>
          <p:txBody>
            <a:bodyPr wrap="square" rtlCol="0">
              <a:spAutoFit/>
            </a:bodyPr>
            <a:lstStyle/>
            <a:p>
              <a:r>
                <a:rPr lang="en-US" sz="1200" i="1" dirty="0"/>
                <a:t>Check via property-based testing</a:t>
              </a:r>
            </a:p>
          </p:txBody>
        </p:sp>
      </p:grpSp>
      <p:grpSp>
        <p:nvGrpSpPr>
          <p:cNvPr id="72" name="Group 71">
            <a:extLst>
              <a:ext uri="{FF2B5EF4-FFF2-40B4-BE49-F238E27FC236}">
                <a16:creationId xmlns:a16="http://schemas.microsoft.com/office/drawing/2014/main" id="{13600419-CAB7-CB47-9CAC-CF6847E57652}"/>
              </a:ext>
            </a:extLst>
          </p:cNvPr>
          <p:cNvGrpSpPr/>
          <p:nvPr/>
        </p:nvGrpSpPr>
        <p:grpSpPr>
          <a:xfrm>
            <a:off x="2370770" y="3833301"/>
            <a:ext cx="2757232" cy="1016468"/>
            <a:chOff x="2370770" y="3833301"/>
            <a:chExt cx="2757232" cy="1016468"/>
          </a:xfrm>
        </p:grpSpPr>
        <p:sp>
          <p:nvSpPr>
            <p:cNvPr id="48" name="Arc 47">
              <a:extLst>
                <a:ext uri="{FF2B5EF4-FFF2-40B4-BE49-F238E27FC236}">
                  <a16:creationId xmlns:a16="http://schemas.microsoft.com/office/drawing/2014/main" id="{48B21E6D-263F-D5CE-50EC-AA954BE0059B}"/>
                </a:ext>
              </a:extLst>
            </p:cNvPr>
            <p:cNvSpPr/>
            <p:nvPr/>
          </p:nvSpPr>
          <p:spPr bwMode="auto">
            <a:xfrm rot="15052215" flipH="1">
              <a:off x="3289270" y="2914801"/>
              <a:ext cx="920232" cy="2757232"/>
            </a:xfrm>
            <a:prstGeom prst="arc">
              <a:avLst/>
            </a:prstGeom>
            <a:noFill/>
            <a:ln w="28575" cap="flat" cmpd="sng" algn="ctr">
              <a:solidFill>
                <a:srgbClr val="FF000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TextBox 50">
              <a:extLst>
                <a:ext uri="{FF2B5EF4-FFF2-40B4-BE49-F238E27FC236}">
                  <a16:creationId xmlns:a16="http://schemas.microsoft.com/office/drawing/2014/main" id="{DCF72D41-5B03-ABCF-EB55-B2D52B1DC10A}"/>
                </a:ext>
              </a:extLst>
            </p:cNvPr>
            <p:cNvSpPr txBox="1"/>
            <p:nvPr/>
          </p:nvSpPr>
          <p:spPr>
            <a:xfrm>
              <a:off x="2413946" y="4572770"/>
              <a:ext cx="1529584" cy="276999"/>
            </a:xfrm>
            <a:prstGeom prst="rect">
              <a:avLst/>
            </a:prstGeom>
            <a:noFill/>
          </p:spPr>
          <p:txBody>
            <a:bodyPr wrap="square" rtlCol="0">
              <a:spAutoFit/>
            </a:bodyPr>
            <a:lstStyle/>
            <a:p>
              <a:r>
                <a:rPr lang="en-US" sz="1200" i="1" dirty="0"/>
                <a:t>Verify via </a:t>
              </a:r>
              <a:r>
                <a:rPr lang="en-US" sz="1200" i="1" dirty="0" err="1"/>
                <a:t>SymExe</a:t>
              </a:r>
              <a:endParaRPr lang="en-US" sz="1200" i="1" dirty="0"/>
            </a:p>
          </p:txBody>
        </p:sp>
      </p:grpSp>
      <p:grpSp>
        <p:nvGrpSpPr>
          <p:cNvPr id="33" name="Group 32">
            <a:extLst>
              <a:ext uri="{FF2B5EF4-FFF2-40B4-BE49-F238E27FC236}">
                <a16:creationId xmlns:a16="http://schemas.microsoft.com/office/drawing/2014/main" id="{179D6EF2-C609-71CC-2662-82FF5D4CBD79}"/>
              </a:ext>
            </a:extLst>
          </p:cNvPr>
          <p:cNvGrpSpPr/>
          <p:nvPr/>
        </p:nvGrpSpPr>
        <p:grpSpPr>
          <a:xfrm>
            <a:off x="2579247" y="2771608"/>
            <a:ext cx="2971233" cy="2295695"/>
            <a:chOff x="4495800" y="2841227"/>
            <a:chExt cx="2971233" cy="2295695"/>
          </a:xfrm>
        </p:grpSpPr>
        <p:grpSp>
          <p:nvGrpSpPr>
            <p:cNvPr id="32" name="Group 31">
              <a:extLst>
                <a:ext uri="{FF2B5EF4-FFF2-40B4-BE49-F238E27FC236}">
                  <a16:creationId xmlns:a16="http://schemas.microsoft.com/office/drawing/2014/main" id="{C0B58BCC-6289-8D56-0EAD-78DC37CC728F}"/>
                </a:ext>
              </a:extLst>
            </p:cNvPr>
            <p:cNvGrpSpPr/>
            <p:nvPr/>
          </p:nvGrpSpPr>
          <p:grpSpPr>
            <a:xfrm>
              <a:off x="5632877" y="2841227"/>
              <a:ext cx="1834156" cy="1119164"/>
              <a:chOff x="5632877" y="2841227"/>
              <a:chExt cx="1834156" cy="1119164"/>
            </a:xfrm>
          </p:grpSpPr>
          <p:sp>
            <p:nvSpPr>
              <p:cNvPr id="27" name="Down Arrow 26">
                <a:extLst>
                  <a:ext uri="{FF2B5EF4-FFF2-40B4-BE49-F238E27FC236}">
                    <a16:creationId xmlns:a16="http://schemas.microsoft.com/office/drawing/2014/main" id="{AE3FCFBC-3F51-8251-9101-D5AC459D5562}"/>
                  </a:ext>
                </a:extLst>
              </p:cNvPr>
              <p:cNvSpPr/>
              <p:nvPr/>
            </p:nvSpPr>
            <p:spPr bwMode="auto">
              <a:xfrm>
                <a:off x="5786896" y="2841227"/>
                <a:ext cx="479319" cy="111916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8" name="TextBox 27">
                <a:extLst>
                  <a:ext uri="{FF2B5EF4-FFF2-40B4-BE49-F238E27FC236}">
                    <a16:creationId xmlns:a16="http://schemas.microsoft.com/office/drawing/2014/main" id="{38A842FF-9F96-5817-92F7-2A04060550AE}"/>
                  </a:ext>
                </a:extLst>
              </p:cNvPr>
              <p:cNvSpPr txBox="1"/>
              <p:nvPr/>
            </p:nvSpPr>
            <p:spPr>
              <a:xfrm>
                <a:off x="5632877" y="3073386"/>
                <a:ext cx="1834156" cy="430887"/>
              </a:xfrm>
              <a:prstGeom prst="rect">
                <a:avLst/>
              </a:prstGeom>
              <a:noFill/>
            </p:spPr>
            <p:txBody>
              <a:bodyPr wrap="none" rtlCol="0">
                <a:spAutoFit/>
              </a:bodyPr>
              <a:lstStyle/>
              <a:p>
                <a:r>
                  <a:rPr lang="en-US" sz="1100" dirty="0"/>
                  <a:t>Contract Translation</a:t>
                </a:r>
              </a:p>
              <a:p>
                <a:r>
                  <a:rPr lang="en-US" sz="1100" dirty="0"/>
                  <a:t>and Embedding / Weaving</a:t>
                </a:r>
              </a:p>
            </p:txBody>
          </p:sp>
        </p:grpSp>
        <p:pic>
          <p:nvPicPr>
            <p:cNvPr id="29" name="Picture 28">
              <a:extLst>
                <a:ext uri="{FF2B5EF4-FFF2-40B4-BE49-F238E27FC236}">
                  <a16:creationId xmlns:a16="http://schemas.microsoft.com/office/drawing/2014/main" id="{19D12575-7473-3110-23F9-59FB730F36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5800" y="3937525"/>
              <a:ext cx="1909304" cy="283785"/>
            </a:xfrm>
            <a:prstGeom prst="rect">
              <a:avLst/>
            </a:prstGeom>
            <a:ln>
              <a:solidFill>
                <a:schemeClr val="tx1"/>
              </a:solidFill>
            </a:ln>
          </p:spPr>
        </p:pic>
        <p:pic>
          <p:nvPicPr>
            <p:cNvPr id="30" name="Picture 29">
              <a:extLst>
                <a:ext uri="{FF2B5EF4-FFF2-40B4-BE49-F238E27FC236}">
                  <a16:creationId xmlns:a16="http://schemas.microsoft.com/office/drawing/2014/main" id="{6D1658BB-F480-10D9-8AFD-D672D3791E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9520" y="4293139"/>
              <a:ext cx="1808172" cy="374025"/>
            </a:xfrm>
            <a:prstGeom prst="rect">
              <a:avLst/>
            </a:prstGeom>
            <a:ln w="9525">
              <a:solidFill>
                <a:schemeClr val="tx1"/>
              </a:solidFill>
            </a:ln>
          </p:spPr>
        </p:pic>
        <p:sp>
          <p:nvSpPr>
            <p:cNvPr id="26" name="Text Box 43">
              <a:extLst>
                <a:ext uri="{FF2B5EF4-FFF2-40B4-BE49-F238E27FC236}">
                  <a16:creationId xmlns:a16="http://schemas.microsoft.com/office/drawing/2014/main" id="{6016E0C1-76C2-5241-5EE7-4C133016D57D}"/>
                </a:ext>
              </a:extLst>
            </p:cNvPr>
            <p:cNvSpPr txBox="1">
              <a:spLocks noChangeArrowheads="1"/>
            </p:cNvSpPr>
            <p:nvPr/>
          </p:nvSpPr>
          <p:spPr bwMode="auto">
            <a:xfrm>
              <a:off x="5925685" y="4398258"/>
              <a:ext cx="1148612"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Code-Level Logic-based Contracts</a:t>
              </a:r>
            </a:p>
          </p:txBody>
        </p:sp>
      </p:grpSp>
      <p:sp>
        <p:nvSpPr>
          <p:cNvPr id="5" name="Oval 4">
            <a:extLst>
              <a:ext uri="{FF2B5EF4-FFF2-40B4-BE49-F238E27FC236}">
                <a16:creationId xmlns:a16="http://schemas.microsoft.com/office/drawing/2014/main" id="{E739EFDF-D2DA-4119-34BB-4D0C832F136F}"/>
              </a:ext>
            </a:extLst>
          </p:cNvPr>
          <p:cNvSpPr/>
          <p:nvPr/>
        </p:nvSpPr>
        <p:spPr bwMode="auto">
          <a:xfrm rot="2256821">
            <a:off x="3699137" y="2682651"/>
            <a:ext cx="5046844" cy="186846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 name="Text Box 43">
            <a:extLst>
              <a:ext uri="{FF2B5EF4-FFF2-40B4-BE49-F238E27FC236}">
                <a16:creationId xmlns:a16="http://schemas.microsoft.com/office/drawing/2014/main" id="{CEB81E6D-6209-2FF7-4C70-429D0BD46CC4}"/>
              </a:ext>
            </a:extLst>
          </p:cNvPr>
          <p:cNvSpPr txBox="1">
            <a:spLocks noChangeArrowheads="1"/>
          </p:cNvSpPr>
          <p:nvPr/>
        </p:nvSpPr>
        <p:spPr bwMode="auto">
          <a:xfrm>
            <a:off x="5981348" y="1790696"/>
            <a:ext cx="1909305" cy="7386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b="1" i="1" dirty="0">
                <a:latin typeface="Tahoma" pitchFamily="-84" charset="0"/>
              </a:rPr>
              <a:t>Next</a:t>
            </a:r>
            <a:r>
              <a:rPr lang="en-US" sz="1400" i="1" dirty="0">
                <a:latin typeface="Tahoma" pitchFamily="-84" charset="0"/>
              </a:rPr>
              <a:t>: Property-based Testing with Random Values</a:t>
            </a:r>
          </a:p>
        </p:txBody>
      </p:sp>
    </p:spTree>
    <p:extLst>
      <p:ext uri="{BB962C8B-B14F-4D97-AF65-F5344CB8AC3E}">
        <p14:creationId xmlns:p14="http://schemas.microsoft.com/office/powerpoint/2010/main" val="97131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EE7DFA0-31F6-C505-26AA-8DBA1834E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7526" y="3600439"/>
            <a:ext cx="5862614" cy="3030308"/>
          </a:xfrm>
          <a:prstGeom prst="rect">
            <a:avLst/>
          </a:prstGeom>
          <a:ln w="19050">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pic>
        <p:nvPicPr>
          <p:cNvPr id="42" name="Picture 41">
            <a:extLst>
              <a:ext uri="{FF2B5EF4-FFF2-40B4-BE49-F238E27FC236}">
                <a16:creationId xmlns:a16="http://schemas.microsoft.com/office/drawing/2014/main" id="{52581F75-A4D6-BADA-CAF9-77DFA2C6C7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808" y="2286000"/>
            <a:ext cx="7664589" cy="1051144"/>
          </a:xfrm>
          <a:prstGeom prst="rect">
            <a:avLst/>
          </a:prstGeom>
          <a:ln w="19050">
            <a:solidFill>
              <a:schemeClr val="tx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609600" y="1991758"/>
            <a:ext cx="24384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AADL GUMBO Contract (clause)</a:t>
            </a:r>
          </a:p>
        </p:txBody>
      </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sp>
        <p:nvSpPr>
          <p:cNvPr id="40" name="Rectangle 39">
            <a:extLst>
              <a:ext uri="{FF2B5EF4-FFF2-40B4-BE49-F238E27FC236}">
                <a16:creationId xmlns:a16="http://schemas.microsoft.com/office/drawing/2014/main" id="{FA2148CB-0BD9-54ED-728E-7AD5904BE824}"/>
              </a:ext>
            </a:extLst>
          </p:cNvPr>
          <p:cNvSpPr/>
          <p:nvPr/>
        </p:nvSpPr>
        <p:spPr bwMode="auto">
          <a:xfrm>
            <a:off x="2934753" y="3567499"/>
            <a:ext cx="5875387" cy="1535494"/>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324600" y="3429000"/>
            <a:ext cx="25908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(clause)</a:t>
            </a:r>
          </a:p>
        </p:txBody>
      </p:sp>
      <p:sp>
        <p:nvSpPr>
          <p:cNvPr id="41" name="TextBox 40">
            <a:extLst>
              <a:ext uri="{FF2B5EF4-FFF2-40B4-BE49-F238E27FC236}">
                <a16:creationId xmlns:a16="http://schemas.microsoft.com/office/drawing/2014/main" id="{6F6941D4-963D-65FB-F4D6-7DA42945CB25}"/>
              </a:ext>
            </a:extLst>
          </p:cNvPr>
          <p:cNvSpPr txBox="1"/>
          <p:nvPr/>
        </p:nvSpPr>
        <p:spPr>
          <a:xfrm>
            <a:off x="5948550" y="4866583"/>
            <a:ext cx="2738250" cy="261610"/>
          </a:xfrm>
          <a:prstGeom prst="rect">
            <a:avLst/>
          </a:prstGeom>
          <a:noFill/>
        </p:spPr>
        <p:txBody>
          <a:bodyPr wrap="none" rtlCol="0">
            <a:spAutoFit/>
          </a:bodyPr>
          <a:lstStyle/>
          <a:p>
            <a:r>
              <a:rPr lang="en-US" sz="1100" i="1" dirty="0">
                <a:solidFill>
                  <a:srgbClr val="FF0000"/>
                </a:solidFill>
              </a:rPr>
              <a:t>Traceability info automatically embedded</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sp>
        <p:nvSpPr>
          <p:cNvPr id="3" name="Oval 2">
            <a:extLst>
              <a:ext uri="{FF2B5EF4-FFF2-40B4-BE49-F238E27FC236}">
                <a16:creationId xmlns:a16="http://schemas.microsoft.com/office/drawing/2014/main" id="{B024CEBC-40DB-B9AF-8164-AA4EBC99A563}"/>
              </a:ext>
            </a:extLst>
          </p:cNvPr>
          <p:cNvSpPr/>
          <p:nvPr/>
        </p:nvSpPr>
        <p:spPr bwMode="auto">
          <a:xfrm>
            <a:off x="2834806" y="526604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 name="Oval 3">
            <a:extLst>
              <a:ext uri="{FF2B5EF4-FFF2-40B4-BE49-F238E27FC236}">
                <a16:creationId xmlns:a16="http://schemas.microsoft.com/office/drawing/2014/main" id="{870591F2-CBD1-4449-2C66-BEF4C8151877}"/>
              </a:ext>
            </a:extLst>
          </p:cNvPr>
          <p:cNvSpPr/>
          <p:nvPr/>
        </p:nvSpPr>
        <p:spPr bwMode="auto">
          <a:xfrm>
            <a:off x="781799" y="2521444"/>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5" name="Text Box 4">
            <a:extLst>
              <a:ext uri="{FF2B5EF4-FFF2-40B4-BE49-F238E27FC236}">
                <a16:creationId xmlns:a16="http://schemas.microsoft.com/office/drawing/2014/main" id="{E87F4632-8E81-EDE7-EEFC-0B0D2BCF07B7}"/>
              </a:ext>
            </a:extLst>
          </p:cNvPr>
          <p:cNvSpPr txBox="1">
            <a:spLocks noChangeArrowheads="1"/>
          </p:cNvSpPr>
          <p:nvPr/>
        </p:nvSpPr>
        <p:spPr bwMode="auto">
          <a:xfrm>
            <a:off x="152400" y="1182469"/>
            <a:ext cx="8657664"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Each clause in </a:t>
            </a:r>
            <a:r>
              <a:rPr lang="en-US" sz="1800" b="1" dirty="0"/>
              <a:t>model-level</a:t>
            </a:r>
            <a:r>
              <a:rPr lang="en-US" sz="1800" dirty="0"/>
              <a:t> GUMBO contracts is translated to a </a:t>
            </a:r>
            <a:r>
              <a:rPr lang="en-US" sz="1800" b="1" dirty="0"/>
              <a:t>code-level</a:t>
            </a:r>
            <a:r>
              <a:rPr lang="en-US" sz="1800" dirty="0"/>
              <a:t> Boolean function in Slang that works on the appropriate port/thread state elements</a:t>
            </a:r>
          </a:p>
        </p:txBody>
      </p:sp>
      <p:sp>
        <p:nvSpPr>
          <p:cNvPr id="5" name="Slide Number Placeholder 4">
            <a:extLst>
              <a:ext uri="{FF2B5EF4-FFF2-40B4-BE49-F238E27FC236}">
                <a16:creationId xmlns:a16="http://schemas.microsoft.com/office/drawing/2014/main" id="{071B2FB1-7B97-03FA-7486-B03D4CD2FF93}"/>
              </a:ext>
            </a:extLst>
          </p:cNvPr>
          <p:cNvSpPr>
            <a:spLocks noGrp="1"/>
          </p:cNvSpPr>
          <p:nvPr>
            <p:ph type="sldNum" sz="quarter" idx="11"/>
          </p:nvPr>
        </p:nvSpPr>
        <p:spPr/>
        <p:txBody>
          <a:bodyPr/>
          <a:lstStyle/>
          <a:p>
            <a:pPr>
              <a:defRPr/>
            </a:pPr>
            <a:fld id="{6E0AA622-F4CE-604D-A669-CD3D12FC535C}" type="slidenum">
              <a:rPr lang="en-US" smtClean="0"/>
              <a:pPr>
                <a:defRPr/>
              </a:pPr>
              <a:t>36</a:t>
            </a:fld>
            <a:endParaRPr lang="en-US"/>
          </a:p>
        </p:txBody>
      </p:sp>
    </p:spTree>
    <p:extLst>
      <p:ext uri="{BB962C8B-B14F-4D97-AF65-F5344CB8AC3E}">
        <p14:creationId xmlns:p14="http://schemas.microsoft.com/office/powerpoint/2010/main" val="186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CE7DD4-3E03-7B84-6C2B-17480448770E}"/>
              </a:ext>
            </a:extLst>
          </p:cNvPr>
          <p:cNvGrpSpPr/>
          <p:nvPr/>
        </p:nvGrpSpPr>
        <p:grpSpPr>
          <a:xfrm>
            <a:off x="333860" y="3242512"/>
            <a:ext cx="1600200" cy="762000"/>
            <a:chOff x="4434994" y="3921203"/>
            <a:chExt cx="1600200" cy="762000"/>
          </a:xfrm>
        </p:grpSpPr>
        <p:sp>
          <p:nvSpPr>
            <p:cNvPr id="7" name="Rounded Rectangle 6">
              <a:extLst>
                <a:ext uri="{FF2B5EF4-FFF2-40B4-BE49-F238E27FC236}">
                  <a16:creationId xmlns:a16="http://schemas.microsoft.com/office/drawing/2014/main" id="{FF4DB873-77C3-C06F-1CBA-BB608892E89E}"/>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 name="Freeform 7">
              <a:extLst>
                <a:ext uri="{FF2B5EF4-FFF2-40B4-BE49-F238E27FC236}">
                  <a16:creationId xmlns:a16="http://schemas.microsoft.com/office/drawing/2014/main" id="{6FD42AFC-099D-2A7E-A7B8-6B4394C1A671}"/>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 name="Group 8">
            <a:extLst>
              <a:ext uri="{FF2B5EF4-FFF2-40B4-BE49-F238E27FC236}">
                <a16:creationId xmlns:a16="http://schemas.microsoft.com/office/drawing/2014/main" id="{C2EAE7E4-58C6-D74A-5BA3-1DE857FB97F8}"/>
              </a:ext>
            </a:extLst>
          </p:cNvPr>
          <p:cNvGrpSpPr/>
          <p:nvPr/>
        </p:nvGrpSpPr>
        <p:grpSpPr>
          <a:xfrm>
            <a:off x="841651" y="3461623"/>
            <a:ext cx="720288" cy="433137"/>
            <a:chOff x="1787087" y="3773103"/>
            <a:chExt cx="720288" cy="433137"/>
          </a:xfrm>
        </p:grpSpPr>
        <p:sp>
          <p:nvSpPr>
            <p:cNvPr id="10" name="Rounded Rectangle 9">
              <a:extLst>
                <a:ext uri="{FF2B5EF4-FFF2-40B4-BE49-F238E27FC236}">
                  <a16:creationId xmlns:a16="http://schemas.microsoft.com/office/drawing/2014/main" id="{298FFBA7-26A7-065F-28D6-57DDD9EF6C32}"/>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Oval 10">
              <a:extLst>
                <a:ext uri="{FF2B5EF4-FFF2-40B4-BE49-F238E27FC236}">
                  <a16:creationId xmlns:a16="http://schemas.microsoft.com/office/drawing/2014/main" id="{59CF5CA0-DD22-ED9F-0AF6-909C51BAF30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2" name="Oval 11">
              <a:extLst>
                <a:ext uri="{FF2B5EF4-FFF2-40B4-BE49-F238E27FC236}">
                  <a16:creationId xmlns:a16="http://schemas.microsoft.com/office/drawing/2014/main" id="{91F43F05-AACA-1999-19A7-ABFE2300EE77}"/>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Oval 12">
              <a:extLst>
                <a:ext uri="{FF2B5EF4-FFF2-40B4-BE49-F238E27FC236}">
                  <a16:creationId xmlns:a16="http://schemas.microsoft.com/office/drawing/2014/main" id="{52FFCAEB-3986-057D-F306-6D5CC0506B47}"/>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4" name="Oval 13">
              <a:extLst>
                <a:ext uri="{FF2B5EF4-FFF2-40B4-BE49-F238E27FC236}">
                  <a16:creationId xmlns:a16="http://schemas.microsoft.com/office/drawing/2014/main" id="{53E28B94-0146-1276-1A34-4C7ED1BB4CB7}"/>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 name="Title 1"/>
          <p:cNvSpPr>
            <a:spLocks noGrp="1"/>
          </p:cNvSpPr>
          <p:nvPr>
            <p:ph type="title"/>
          </p:nvPr>
        </p:nvSpPr>
        <p:spPr/>
        <p:txBody>
          <a:bodyPr/>
          <a:lstStyle/>
          <a:p>
            <a:r>
              <a:rPr lang="en-US" sz="4000" dirty="0"/>
              <a:t>Manage Heat Source Contracts</a:t>
            </a:r>
          </a:p>
        </p:txBody>
      </p:sp>
      <p:grpSp>
        <p:nvGrpSpPr>
          <p:cNvPr id="15" name="Group 14">
            <a:extLst>
              <a:ext uri="{FF2B5EF4-FFF2-40B4-BE49-F238E27FC236}">
                <a16:creationId xmlns:a16="http://schemas.microsoft.com/office/drawing/2014/main" id="{0A5424D9-7CDE-055A-FFEE-078AC7A580E5}"/>
              </a:ext>
            </a:extLst>
          </p:cNvPr>
          <p:cNvGrpSpPr/>
          <p:nvPr/>
        </p:nvGrpSpPr>
        <p:grpSpPr>
          <a:xfrm>
            <a:off x="1036319" y="3986463"/>
            <a:ext cx="726702" cy="1042737"/>
            <a:chOff x="4541519" y="3161899"/>
            <a:chExt cx="726702" cy="1042737"/>
          </a:xfrm>
        </p:grpSpPr>
        <p:grpSp>
          <p:nvGrpSpPr>
            <p:cNvPr id="16" name="Group 15">
              <a:extLst>
                <a:ext uri="{FF2B5EF4-FFF2-40B4-BE49-F238E27FC236}">
                  <a16:creationId xmlns:a16="http://schemas.microsoft.com/office/drawing/2014/main" id="{ADBFBF06-3031-CFB6-8113-19A5E8AD574C}"/>
                </a:ext>
              </a:extLst>
            </p:cNvPr>
            <p:cNvGrpSpPr/>
            <p:nvPr/>
          </p:nvGrpSpPr>
          <p:grpSpPr>
            <a:xfrm>
              <a:off x="4547933" y="3771499"/>
              <a:ext cx="720288" cy="433137"/>
              <a:chOff x="4547933" y="3771499"/>
              <a:chExt cx="720288" cy="433137"/>
            </a:xfrm>
          </p:grpSpPr>
          <p:sp>
            <p:nvSpPr>
              <p:cNvPr id="18" name="Rounded Rectangle 17">
                <a:extLst>
                  <a:ext uri="{FF2B5EF4-FFF2-40B4-BE49-F238E27FC236}">
                    <a16:creationId xmlns:a16="http://schemas.microsoft.com/office/drawing/2014/main" id="{3FF52BBD-0AA2-917C-9D54-0CF56453DD94}"/>
                  </a:ext>
                </a:extLst>
              </p:cNvPr>
              <p:cNvSpPr/>
              <p:nvPr/>
            </p:nvSpPr>
            <p:spPr bwMode="auto">
              <a:xfrm>
                <a:off x="4580020" y="3771499"/>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9" name="Oval 18">
                <a:extLst>
                  <a:ext uri="{FF2B5EF4-FFF2-40B4-BE49-F238E27FC236}">
                    <a16:creationId xmlns:a16="http://schemas.microsoft.com/office/drawing/2014/main" id="{18F6609A-A35D-9545-9798-D036C7774C90}"/>
                  </a:ext>
                </a:extLst>
              </p:cNvPr>
              <p:cNvSpPr/>
              <p:nvPr/>
            </p:nvSpPr>
            <p:spPr bwMode="auto">
              <a:xfrm>
                <a:off x="4551145" y="389662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0" name="Oval 19">
                <a:extLst>
                  <a:ext uri="{FF2B5EF4-FFF2-40B4-BE49-F238E27FC236}">
                    <a16:creationId xmlns:a16="http://schemas.microsoft.com/office/drawing/2014/main" id="{B00523A5-5221-DC84-089A-8C8A7347B9FE}"/>
                  </a:ext>
                </a:extLst>
              </p:cNvPr>
              <p:cNvSpPr/>
              <p:nvPr/>
            </p:nvSpPr>
            <p:spPr bwMode="auto">
              <a:xfrm>
                <a:off x="5194432" y="388539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1" name="Oval 20">
                <a:extLst>
                  <a:ext uri="{FF2B5EF4-FFF2-40B4-BE49-F238E27FC236}">
                    <a16:creationId xmlns:a16="http://schemas.microsoft.com/office/drawing/2014/main" id="{5DCCCD0E-7577-14C3-B9FE-9B65770C51D5}"/>
                  </a:ext>
                </a:extLst>
              </p:cNvPr>
              <p:cNvSpPr/>
              <p:nvPr/>
            </p:nvSpPr>
            <p:spPr bwMode="auto">
              <a:xfrm>
                <a:off x="4547933" y="40570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2" name="Oval 21">
                <a:extLst>
                  <a:ext uri="{FF2B5EF4-FFF2-40B4-BE49-F238E27FC236}">
                    <a16:creationId xmlns:a16="http://schemas.microsoft.com/office/drawing/2014/main" id="{10761CAF-8DA9-016E-9671-46B6D23812C6}"/>
                  </a:ext>
                </a:extLst>
              </p:cNvPr>
              <p:cNvSpPr/>
              <p:nvPr/>
            </p:nvSpPr>
            <p:spPr bwMode="auto">
              <a:xfrm>
                <a:off x="5200844" y="4055447"/>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17" name="Down Arrow 16">
              <a:extLst>
                <a:ext uri="{FF2B5EF4-FFF2-40B4-BE49-F238E27FC236}">
                  <a16:creationId xmlns:a16="http://schemas.microsoft.com/office/drawing/2014/main" id="{8ABFA025-A597-220E-07CA-E93E4B1C760B}"/>
                </a:ext>
              </a:extLst>
            </p:cNvPr>
            <p:cNvSpPr/>
            <p:nvPr/>
          </p:nvSpPr>
          <p:spPr bwMode="auto">
            <a:xfrm>
              <a:off x="4541519" y="3161899"/>
              <a:ext cx="712269" cy="542224"/>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sp>
        <p:nvSpPr>
          <p:cNvPr id="24" name="TextBox 23">
            <a:extLst>
              <a:ext uri="{FF2B5EF4-FFF2-40B4-BE49-F238E27FC236}">
                <a16:creationId xmlns:a16="http://schemas.microsoft.com/office/drawing/2014/main" id="{2A52B58B-DF1E-8B7F-9FB6-20B3F90FB930}"/>
              </a:ext>
            </a:extLst>
          </p:cNvPr>
          <p:cNvSpPr txBox="1"/>
          <p:nvPr/>
        </p:nvSpPr>
        <p:spPr>
          <a:xfrm>
            <a:off x="838200" y="4038600"/>
            <a:ext cx="1228798" cy="276999"/>
          </a:xfrm>
          <a:prstGeom prst="rect">
            <a:avLst/>
          </a:prstGeom>
          <a:noFill/>
        </p:spPr>
        <p:txBody>
          <a:bodyPr wrap="none" rtlCol="0">
            <a:spAutoFit/>
          </a:bodyPr>
          <a:lstStyle/>
          <a:p>
            <a:r>
              <a:rPr lang="en-US" sz="1200" i="1" dirty="0"/>
              <a:t>auto-generated</a:t>
            </a:r>
          </a:p>
        </p:txBody>
      </p:sp>
      <p:sp>
        <p:nvSpPr>
          <p:cNvPr id="32" name="Rounded Rectangle 31">
            <a:extLst>
              <a:ext uri="{FF2B5EF4-FFF2-40B4-BE49-F238E27FC236}">
                <a16:creationId xmlns:a16="http://schemas.microsoft.com/office/drawing/2014/main" id="{C23373C6-F16D-A2A4-80B6-99D79F7CCACF}"/>
              </a:ext>
            </a:extLst>
          </p:cNvPr>
          <p:cNvSpPr/>
          <p:nvPr/>
        </p:nvSpPr>
        <p:spPr bwMode="auto">
          <a:xfrm>
            <a:off x="990600" y="5690586"/>
            <a:ext cx="897717" cy="634014"/>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33" name="TextBox 32">
            <a:extLst>
              <a:ext uri="{FF2B5EF4-FFF2-40B4-BE49-F238E27FC236}">
                <a16:creationId xmlns:a16="http://schemas.microsoft.com/office/drawing/2014/main" id="{07EB3250-EF40-FEB5-90C9-A81B7682BDCC}"/>
              </a:ext>
            </a:extLst>
          </p:cNvPr>
          <p:cNvSpPr txBox="1"/>
          <p:nvPr/>
        </p:nvSpPr>
        <p:spPr>
          <a:xfrm>
            <a:off x="1013216" y="5833021"/>
            <a:ext cx="823764" cy="338554"/>
          </a:xfrm>
          <a:prstGeom prst="rect">
            <a:avLst/>
          </a:prstGeom>
          <a:noFill/>
        </p:spPr>
        <p:txBody>
          <a:bodyPr wrap="square" rtlCol="0">
            <a:spAutoFit/>
          </a:bodyPr>
          <a:lstStyle/>
          <a:p>
            <a:r>
              <a:rPr lang="en-US" sz="800" b="1" dirty="0"/>
              <a:t>Application Code</a:t>
            </a:r>
          </a:p>
        </p:txBody>
      </p:sp>
      <p:sp>
        <p:nvSpPr>
          <p:cNvPr id="31" name="Down Arrow 30">
            <a:extLst>
              <a:ext uri="{FF2B5EF4-FFF2-40B4-BE49-F238E27FC236}">
                <a16:creationId xmlns:a16="http://schemas.microsoft.com/office/drawing/2014/main" id="{8425A8CA-47A0-E331-9D46-57D61FA9F078}"/>
              </a:ext>
            </a:extLst>
          </p:cNvPr>
          <p:cNvSpPr/>
          <p:nvPr/>
        </p:nvSpPr>
        <p:spPr bwMode="auto">
          <a:xfrm>
            <a:off x="1151180" y="5055074"/>
            <a:ext cx="555859" cy="685800"/>
          </a:xfrm>
          <a:prstGeom prst="downArrow">
            <a:avLst>
              <a:gd name="adj1" fmla="val 50000"/>
              <a:gd name="adj2" fmla="val 16896"/>
            </a:avLst>
          </a:prstGeom>
          <a:solidFill>
            <a:schemeClr val="tx2">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9" name="Text Box 43">
            <a:extLst>
              <a:ext uri="{FF2B5EF4-FFF2-40B4-BE49-F238E27FC236}">
                <a16:creationId xmlns:a16="http://schemas.microsoft.com/office/drawing/2014/main" id="{8CFB25EC-2BC4-BBDD-775F-285645D52FDC}"/>
              </a:ext>
            </a:extLst>
          </p:cNvPr>
          <p:cNvSpPr txBox="1">
            <a:spLocks noChangeArrowheads="1"/>
          </p:cNvSpPr>
          <p:nvPr/>
        </p:nvSpPr>
        <p:spPr bwMode="auto">
          <a:xfrm>
            <a:off x="1802909" y="5959822"/>
            <a:ext cx="693842" cy="26876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Code</a:t>
            </a:r>
          </a:p>
        </p:txBody>
      </p:sp>
      <p:pic>
        <p:nvPicPr>
          <p:cNvPr id="27" name="Picture 26">
            <a:extLst>
              <a:ext uri="{FF2B5EF4-FFF2-40B4-BE49-F238E27FC236}">
                <a16:creationId xmlns:a16="http://schemas.microsoft.com/office/drawing/2014/main" id="{5CBF8930-9AF2-C0CF-C7E2-32D8F9ECCA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2371" y="5074437"/>
            <a:ext cx="867932" cy="742950"/>
          </a:xfrm>
          <a:prstGeom prst="rect">
            <a:avLst/>
          </a:prstGeom>
        </p:spPr>
      </p:pic>
      <p:sp>
        <p:nvSpPr>
          <p:cNvPr id="39" name="Text Box 43">
            <a:extLst>
              <a:ext uri="{FF2B5EF4-FFF2-40B4-BE49-F238E27FC236}">
                <a16:creationId xmlns:a16="http://schemas.microsoft.com/office/drawing/2014/main" id="{89CC8935-956F-3F3D-88B6-18DC4D2A1AE5}"/>
              </a:ext>
            </a:extLst>
          </p:cNvPr>
          <p:cNvSpPr txBox="1">
            <a:spLocks noChangeArrowheads="1"/>
          </p:cNvSpPr>
          <p:nvPr/>
        </p:nvSpPr>
        <p:spPr bwMode="auto">
          <a:xfrm>
            <a:off x="270838" y="3114519"/>
            <a:ext cx="740746" cy="2687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Model</a:t>
            </a:r>
          </a:p>
        </p:txBody>
      </p:sp>
      <p:pic>
        <p:nvPicPr>
          <p:cNvPr id="44" name="Picture 43">
            <a:extLst>
              <a:ext uri="{FF2B5EF4-FFF2-40B4-BE49-F238E27FC236}">
                <a16:creationId xmlns:a16="http://schemas.microsoft.com/office/drawing/2014/main" id="{52CA8BFE-3646-6BE2-ACF1-36E437DA97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39" y="55486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57133FE3-404E-AEC8-7F50-5433BF8EB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039" y="5701025"/>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46" name="Picture 45">
            <a:extLst>
              <a:ext uri="{FF2B5EF4-FFF2-40B4-BE49-F238E27FC236}">
                <a16:creationId xmlns:a16="http://schemas.microsoft.com/office/drawing/2014/main" id="{3920CC8A-4F59-EAB6-391A-F12A8727E5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184" y="5867917"/>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49" name="Down Arrow 48">
            <a:extLst>
              <a:ext uri="{FF2B5EF4-FFF2-40B4-BE49-F238E27FC236}">
                <a16:creationId xmlns:a16="http://schemas.microsoft.com/office/drawing/2014/main" id="{89124B7B-4709-2C9C-2B74-CFF249180063}"/>
              </a:ext>
            </a:extLst>
          </p:cNvPr>
          <p:cNvSpPr/>
          <p:nvPr/>
        </p:nvSpPr>
        <p:spPr bwMode="auto">
          <a:xfrm>
            <a:off x="119545" y="3978999"/>
            <a:ext cx="639458" cy="1519095"/>
          </a:xfrm>
          <a:prstGeom prst="downArrow">
            <a:avLst>
              <a:gd name="adj1" fmla="val 50000"/>
              <a:gd name="adj2" fmla="val 27528"/>
            </a:avLst>
          </a:prstGeom>
          <a:solidFill>
            <a:schemeClr val="accent5">
              <a:lumMod val="60000"/>
              <a:lumOff val="40000"/>
            </a:scheme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5" name="TextBox 54">
            <a:extLst>
              <a:ext uri="{FF2B5EF4-FFF2-40B4-BE49-F238E27FC236}">
                <a16:creationId xmlns:a16="http://schemas.microsoft.com/office/drawing/2014/main" id="{01B01410-1EBC-768B-F2F7-67F127380CAD}"/>
              </a:ext>
            </a:extLst>
          </p:cNvPr>
          <p:cNvSpPr txBox="1"/>
          <p:nvPr/>
        </p:nvSpPr>
        <p:spPr>
          <a:xfrm>
            <a:off x="-249019" y="4380030"/>
            <a:ext cx="1228798" cy="276999"/>
          </a:xfrm>
          <a:prstGeom prst="rect">
            <a:avLst/>
          </a:prstGeom>
          <a:noFill/>
        </p:spPr>
        <p:txBody>
          <a:bodyPr wrap="none" rtlCol="0">
            <a:spAutoFit/>
          </a:bodyPr>
          <a:lstStyle/>
          <a:p>
            <a:r>
              <a:rPr lang="en-US" sz="1200" i="1" dirty="0"/>
              <a:t>auto-generated</a:t>
            </a:r>
          </a:p>
        </p:txBody>
      </p:sp>
      <p:pic>
        <p:nvPicPr>
          <p:cNvPr id="56" name="Picture 2" descr="Contract Vector SVG Icon (15) - SVG Repo">
            <a:extLst>
              <a:ext uri="{FF2B5EF4-FFF2-40B4-BE49-F238E27FC236}">
                <a16:creationId xmlns:a16="http://schemas.microsoft.com/office/drawing/2014/main" id="{B3C29696-CFA7-1E32-9520-B1DD28A8BC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136" y="3776068"/>
            <a:ext cx="440326" cy="440326"/>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43">
            <a:extLst>
              <a:ext uri="{FF2B5EF4-FFF2-40B4-BE49-F238E27FC236}">
                <a16:creationId xmlns:a16="http://schemas.microsoft.com/office/drawing/2014/main" id="{4909B994-9F40-62D7-0670-B36D0816F69D}"/>
              </a:ext>
            </a:extLst>
          </p:cNvPr>
          <p:cNvSpPr txBox="1">
            <a:spLocks noChangeArrowheads="1"/>
          </p:cNvSpPr>
          <p:nvPr/>
        </p:nvSpPr>
        <p:spPr bwMode="auto">
          <a:xfrm>
            <a:off x="76200" y="6181636"/>
            <a:ext cx="106042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b="1" dirty="0">
                <a:latin typeface="Tahoma" pitchFamily="-84" charset="0"/>
              </a:rPr>
              <a:t>Library of Executable Contracts</a:t>
            </a:r>
          </a:p>
        </p:txBody>
      </p:sp>
      <p:pic>
        <p:nvPicPr>
          <p:cNvPr id="4" name="Picture 3">
            <a:extLst>
              <a:ext uri="{FF2B5EF4-FFF2-40B4-BE49-F238E27FC236}">
                <a16:creationId xmlns:a16="http://schemas.microsoft.com/office/drawing/2014/main" id="{311EFBD0-2367-2CAB-4BF9-CD47C7411A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80853" y="2224625"/>
            <a:ext cx="1331298" cy="841546"/>
          </a:xfrm>
          <a:prstGeom prst="rect">
            <a:avLst/>
          </a:prstGeom>
        </p:spPr>
      </p:pic>
      <p:pic>
        <p:nvPicPr>
          <p:cNvPr id="3" name="Picture 2">
            <a:extLst>
              <a:ext uri="{FF2B5EF4-FFF2-40B4-BE49-F238E27FC236}">
                <a16:creationId xmlns:a16="http://schemas.microsoft.com/office/drawing/2014/main" id="{D2E57D40-9781-8901-A377-5CBB33218A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39970" y="1987917"/>
            <a:ext cx="1745378" cy="1313212"/>
          </a:xfrm>
          <a:prstGeom prst="rect">
            <a:avLst/>
          </a:prstGeom>
          <a:ln w="19050">
            <a:solidFill>
              <a:schemeClr val="tx1"/>
            </a:solidFill>
          </a:ln>
        </p:spPr>
      </p:pic>
      <p:sp>
        <p:nvSpPr>
          <p:cNvPr id="26" name="Oval 25">
            <a:extLst>
              <a:ext uri="{FF2B5EF4-FFF2-40B4-BE49-F238E27FC236}">
                <a16:creationId xmlns:a16="http://schemas.microsoft.com/office/drawing/2014/main" id="{C42E3015-F33E-C85D-E17D-B4B3922FA435}"/>
              </a:ext>
            </a:extLst>
          </p:cNvPr>
          <p:cNvSpPr/>
          <p:nvPr/>
        </p:nvSpPr>
        <p:spPr bwMode="auto">
          <a:xfrm>
            <a:off x="3124200" y="2057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8" name="Oval 27">
            <a:extLst>
              <a:ext uri="{FF2B5EF4-FFF2-40B4-BE49-F238E27FC236}">
                <a16:creationId xmlns:a16="http://schemas.microsoft.com/office/drawing/2014/main" id="{E287325A-EDB5-6AD8-C0AF-EBB2B8E3175B}"/>
              </a:ext>
            </a:extLst>
          </p:cNvPr>
          <p:cNvSpPr/>
          <p:nvPr/>
        </p:nvSpPr>
        <p:spPr bwMode="auto">
          <a:xfrm>
            <a:off x="3124200" y="2286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0" name="Oval 29">
            <a:extLst>
              <a:ext uri="{FF2B5EF4-FFF2-40B4-BE49-F238E27FC236}">
                <a16:creationId xmlns:a16="http://schemas.microsoft.com/office/drawing/2014/main" id="{B80F4187-B053-63BD-AD8E-FCF033E0B28B}"/>
              </a:ext>
            </a:extLst>
          </p:cNvPr>
          <p:cNvSpPr/>
          <p:nvPr/>
        </p:nvSpPr>
        <p:spPr bwMode="auto">
          <a:xfrm>
            <a:off x="3124200" y="25146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4" name="Oval 33">
            <a:extLst>
              <a:ext uri="{FF2B5EF4-FFF2-40B4-BE49-F238E27FC236}">
                <a16:creationId xmlns:a16="http://schemas.microsoft.com/office/drawing/2014/main" id="{5F37E10A-0B3E-D49A-C843-B76B0C004D63}"/>
              </a:ext>
            </a:extLst>
          </p:cNvPr>
          <p:cNvSpPr/>
          <p:nvPr/>
        </p:nvSpPr>
        <p:spPr bwMode="auto">
          <a:xfrm>
            <a:off x="3124200" y="28194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5" name="Oval 34">
            <a:extLst>
              <a:ext uri="{FF2B5EF4-FFF2-40B4-BE49-F238E27FC236}">
                <a16:creationId xmlns:a16="http://schemas.microsoft.com/office/drawing/2014/main" id="{E20BE977-9097-7813-D630-5F3DAAAB0D19}"/>
              </a:ext>
            </a:extLst>
          </p:cNvPr>
          <p:cNvSpPr/>
          <p:nvPr/>
        </p:nvSpPr>
        <p:spPr bwMode="auto">
          <a:xfrm>
            <a:off x="3124200" y="3048000"/>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6" name="Picture 35">
            <a:extLst>
              <a:ext uri="{FF2B5EF4-FFF2-40B4-BE49-F238E27FC236}">
                <a16:creationId xmlns:a16="http://schemas.microsoft.com/office/drawing/2014/main" id="{0DDCE4F3-56C8-A4C5-F4B2-B019D0B05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63184" y="3954413"/>
            <a:ext cx="6304616" cy="2827387"/>
          </a:xfrm>
          <a:prstGeom prst="rect">
            <a:avLst/>
          </a:prstGeom>
        </p:spPr>
      </p:pic>
      <p:sp>
        <p:nvSpPr>
          <p:cNvPr id="38" name="Text Box 12">
            <a:extLst>
              <a:ext uri="{FF2B5EF4-FFF2-40B4-BE49-F238E27FC236}">
                <a16:creationId xmlns:a16="http://schemas.microsoft.com/office/drawing/2014/main" id="{BE82CB7C-E71F-99BF-B712-6B7548901946}"/>
              </a:ext>
            </a:extLst>
          </p:cNvPr>
          <p:cNvSpPr txBox="1">
            <a:spLocks noChangeArrowheads="1"/>
          </p:cNvSpPr>
          <p:nvPr/>
        </p:nvSpPr>
        <p:spPr bwMode="auto">
          <a:xfrm>
            <a:off x="6927225" y="3669076"/>
            <a:ext cx="2097230"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Slang Executable Contract (aggregated clauses for post-condition)</a:t>
            </a:r>
          </a:p>
        </p:txBody>
      </p:sp>
      <p:sp>
        <p:nvSpPr>
          <p:cNvPr id="37" name="Oval 36">
            <a:extLst>
              <a:ext uri="{FF2B5EF4-FFF2-40B4-BE49-F238E27FC236}">
                <a16:creationId xmlns:a16="http://schemas.microsoft.com/office/drawing/2014/main" id="{8EA29330-08CD-6336-7405-FBA6221CBFF8}"/>
              </a:ext>
            </a:extLst>
          </p:cNvPr>
          <p:cNvSpPr/>
          <p:nvPr/>
        </p:nvSpPr>
        <p:spPr bwMode="auto">
          <a:xfrm>
            <a:off x="2798563" y="5336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Oval 46">
            <a:extLst>
              <a:ext uri="{FF2B5EF4-FFF2-40B4-BE49-F238E27FC236}">
                <a16:creationId xmlns:a16="http://schemas.microsoft.com/office/drawing/2014/main" id="{90839D3F-5205-B4AD-4307-8B661F8C8F89}"/>
              </a:ext>
            </a:extLst>
          </p:cNvPr>
          <p:cNvSpPr/>
          <p:nvPr/>
        </p:nvSpPr>
        <p:spPr bwMode="auto">
          <a:xfrm>
            <a:off x="2798563" y="54889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762AD471-11F7-8D54-A561-E93FADA4F951}"/>
              </a:ext>
            </a:extLst>
          </p:cNvPr>
          <p:cNvSpPr/>
          <p:nvPr/>
        </p:nvSpPr>
        <p:spPr bwMode="auto">
          <a:xfrm>
            <a:off x="2782631" y="57937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96E5A080-0820-CEAB-4FE9-F17D3D8EF864}"/>
              </a:ext>
            </a:extLst>
          </p:cNvPr>
          <p:cNvSpPr/>
          <p:nvPr/>
        </p:nvSpPr>
        <p:spPr bwMode="auto">
          <a:xfrm>
            <a:off x="2782631" y="6098575"/>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ED57F3DD-5032-0C1F-5B82-D7637FBAB293}"/>
              </a:ext>
            </a:extLst>
          </p:cNvPr>
          <p:cNvSpPr/>
          <p:nvPr/>
        </p:nvSpPr>
        <p:spPr bwMode="auto">
          <a:xfrm>
            <a:off x="2798563" y="6461781"/>
            <a:ext cx="212668" cy="134606"/>
          </a:xfrm>
          <a:prstGeom prst="ellipse">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12">
            <a:extLst>
              <a:ext uri="{FF2B5EF4-FFF2-40B4-BE49-F238E27FC236}">
                <a16:creationId xmlns:a16="http://schemas.microsoft.com/office/drawing/2014/main" id="{C8C082F1-A432-3C37-8A92-A3B1802C1EB9}"/>
              </a:ext>
            </a:extLst>
          </p:cNvPr>
          <p:cNvSpPr txBox="1">
            <a:spLocks noChangeArrowheads="1"/>
          </p:cNvSpPr>
          <p:nvPr/>
        </p:nvSpPr>
        <p:spPr bwMode="auto">
          <a:xfrm>
            <a:off x="2763184" y="3691872"/>
            <a:ext cx="209723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Code: </a:t>
            </a:r>
            <a:r>
              <a:rPr lang="en-US" sz="1200" dirty="0"/>
              <a:t>Auto-generated in Testing Library</a:t>
            </a:r>
          </a:p>
        </p:txBody>
      </p:sp>
      <p:sp>
        <p:nvSpPr>
          <p:cNvPr id="23" name="Text Box 12">
            <a:extLst>
              <a:ext uri="{FF2B5EF4-FFF2-40B4-BE49-F238E27FC236}">
                <a16:creationId xmlns:a16="http://schemas.microsoft.com/office/drawing/2014/main" id="{3C3CB237-7DAF-2F5C-238A-3E6DDC57A42D}"/>
              </a:ext>
            </a:extLst>
          </p:cNvPr>
          <p:cNvSpPr txBox="1">
            <a:spLocks noChangeArrowheads="1"/>
          </p:cNvSpPr>
          <p:nvPr/>
        </p:nvSpPr>
        <p:spPr bwMode="auto">
          <a:xfrm>
            <a:off x="493801" y="1987917"/>
            <a:ext cx="2340689"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b="1" dirty="0"/>
              <a:t>Model:</a:t>
            </a:r>
            <a:r>
              <a:rPr lang="en-US" sz="1200" dirty="0"/>
              <a:t> AADL GUMBO Contract </a:t>
            </a:r>
            <a:br>
              <a:rPr lang="en-US" sz="1200" dirty="0"/>
            </a:br>
            <a:r>
              <a:rPr lang="en-US" sz="1200" dirty="0"/>
              <a:t>(all five clauses)</a:t>
            </a:r>
          </a:p>
        </p:txBody>
      </p:sp>
      <p:sp>
        <p:nvSpPr>
          <p:cNvPr id="53" name="Bent Arrow 52">
            <a:extLst>
              <a:ext uri="{FF2B5EF4-FFF2-40B4-BE49-F238E27FC236}">
                <a16:creationId xmlns:a16="http://schemas.microsoft.com/office/drawing/2014/main" id="{AA5051C5-E19C-54DE-E781-35E435C57EE3}"/>
              </a:ext>
            </a:extLst>
          </p:cNvPr>
          <p:cNvSpPr/>
          <p:nvPr/>
        </p:nvSpPr>
        <p:spPr bwMode="auto">
          <a:xfrm rot="5400000">
            <a:off x="4956841" y="2594641"/>
            <a:ext cx="1434658" cy="1453259"/>
          </a:xfrm>
          <a:prstGeom prst="bentArrow">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4" name="TextBox 53">
            <a:extLst>
              <a:ext uri="{FF2B5EF4-FFF2-40B4-BE49-F238E27FC236}">
                <a16:creationId xmlns:a16="http://schemas.microsoft.com/office/drawing/2014/main" id="{A737B4DA-1E11-9A6A-E99F-0C7BB54F4A8A}"/>
              </a:ext>
            </a:extLst>
          </p:cNvPr>
          <p:cNvSpPr txBox="1"/>
          <p:nvPr/>
        </p:nvSpPr>
        <p:spPr>
          <a:xfrm>
            <a:off x="6091194" y="1977810"/>
            <a:ext cx="2976606" cy="1169551"/>
          </a:xfrm>
          <a:prstGeom prst="rect">
            <a:avLst/>
          </a:prstGeom>
          <a:noFill/>
        </p:spPr>
        <p:txBody>
          <a:bodyPr wrap="square" rtlCol="0">
            <a:spAutoFit/>
          </a:bodyPr>
          <a:lstStyle/>
          <a:p>
            <a:r>
              <a:rPr lang="en-US" sz="1400" i="1" dirty="0"/>
              <a:t>Code generation </a:t>
            </a:r>
            <a:r>
              <a:rPr lang="en-US" sz="1400" b="1" i="1" dirty="0"/>
              <a:t>weaves </a:t>
            </a:r>
            <a:r>
              <a:rPr lang="en-US" sz="1400" i="1" dirty="0"/>
              <a:t>together functions for contract clauses </a:t>
            </a:r>
            <a:r>
              <a:rPr lang="en-US" sz="1400" b="1" i="1" dirty="0"/>
              <a:t>to form a pre-condition checker and a post-condition checker </a:t>
            </a:r>
            <a:br>
              <a:rPr lang="en-US" sz="1400" b="1" i="1" dirty="0"/>
            </a:br>
            <a:r>
              <a:rPr lang="en-US" sz="1400" i="1" dirty="0"/>
              <a:t>(also includes data invariants, etc.).</a:t>
            </a:r>
          </a:p>
        </p:txBody>
      </p:sp>
      <p:sp>
        <p:nvSpPr>
          <p:cNvPr id="25" name="TextBox 24">
            <a:extLst>
              <a:ext uri="{FF2B5EF4-FFF2-40B4-BE49-F238E27FC236}">
                <a16:creationId xmlns:a16="http://schemas.microsoft.com/office/drawing/2014/main" id="{D5170C5B-A9D3-EB0D-A917-597218B351AD}"/>
              </a:ext>
            </a:extLst>
          </p:cNvPr>
          <p:cNvSpPr txBox="1"/>
          <p:nvPr/>
        </p:nvSpPr>
        <p:spPr>
          <a:xfrm>
            <a:off x="6400800" y="3173157"/>
            <a:ext cx="2188228" cy="338554"/>
          </a:xfrm>
          <a:prstGeom prst="rect">
            <a:avLst/>
          </a:prstGeom>
          <a:noFill/>
        </p:spPr>
        <p:txBody>
          <a:bodyPr wrap="none" rtlCol="0">
            <a:spAutoFit/>
          </a:bodyPr>
          <a:lstStyle/>
          <a:p>
            <a:r>
              <a:rPr lang="en-US" sz="1600" dirty="0"/>
              <a:t>(see paper for details)</a:t>
            </a:r>
          </a:p>
        </p:txBody>
      </p:sp>
      <p:sp>
        <p:nvSpPr>
          <p:cNvPr id="40" name="Text Box 4">
            <a:extLst>
              <a:ext uri="{FF2B5EF4-FFF2-40B4-BE49-F238E27FC236}">
                <a16:creationId xmlns:a16="http://schemas.microsoft.com/office/drawing/2014/main" id="{9BA3E3AD-3218-2A74-9F76-2F840548D869}"/>
              </a:ext>
            </a:extLst>
          </p:cNvPr>
          <p:cNvSpPr txBox="1">
            <a:spLocks noChangeArrowheads="1"/>
          </p:cNvSpPr>
          <p:nvPr/>
        </p:nvSpPr>
        <p:spPr bwMode="auto">
          <a:xfrm>
            <a:off x="565190" y="1183807"/>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Complete</a:t>
            </a:r>
            <a:r>
              <a:rPr lang="en-US" sz="1800" b="1" dirty="0"/>
              <a:t> Model-level</a:t>
            </a:r>
            <a:r>
              <a:rPr lang="en-US" sz="1800" dirty="0"/>
              <a:t> GUMBO contracts are translated to a hierarchy of executable Boolean functions in Slang (</a:t>
            </a:r>
            <a:r>
              <a:rPr lang="en-US" sz="1800" b="1" dirty="0"/>
              <a:t>code-level)</a:t>
            </a:r>
          </a:p>
        </p:txBody>
      </p:sp>
      <p:sp>
        <p:nvSpPr>
          <p:cNvPr id="5" name="Slide Number Placeholder 4">
            <a:extLst>
              <a:ext uri="{FF2B5EF4-FFF2-40B4-BE49-F238E27FC236}">
                <a16:creationId xmlns:a16="http://schemas.microsoft.com/office/drawing/2014/main" id="{69AF64BF-E50F-128C-65A6-5AF301B7E6AA}"/>
              </a:ext>
            </a:extLst>
          </p:cNvPr>
          <p:cNvSpPr>
            <a:spLocks noGrp="1"/>
          </p:cNvSpPr>
          <p:nvPr>
            <p:ph type="sldNum" sz="quarter" idx="11"/>
          </p:nvPr>
        </p:nvSpPr>
        <p:spPr/>
        <p:txBody>
          <a:bodyPr/>
          <a:lstStyle/>
          <a:p>
            <a:pPr>
              <a:defRPr/>
            </a:pPr>
            <a:fld id="{6E0AA622-F4CE-604D-A669-CD3D12FC535C}" type="slidenum">
              <a:rPr lang="en-US" smtClean="0"/>
              <a:pPr>
                <a:defRPr/>
              </a:pPr>
              <a:t>37</a:t>
            </a:fld>
            <a:endParaRPr lang="en-US"/>
          </a:p>
        </p:txBody>
      </p:sp>
    </p:spTree>
    <p:extLst>
      <p:ext uri="{BB962C8B-B14F-4D97-AF65-F5344CB8AC3E}">
        <p14:creationId xmlns:p14="http://schemas.microsoft.com/office/powerpoint/2010/main" val="311602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Bent Arrow 48">
            <a:extLst>
              <a:ext uri="{FF2B5EF4-FFF2-40B4-BE49-F238E27FC236}">
                <a16:creationId xmlns:a16="http://schemas.microsoft.com/office/drawing/2014/main" id="{74DA9418-FB5A-0272-07F4-F639BD782E64}"/>
              </a:ext>
            </a:extLst>
          </p:cNvPr>
          <p:cNvSpPr/>
          <p:nvPr/>
        </p:nvSpPr>
        <p:spPr bwMode="auto">
          <a:xfrm rot="12904512" flipH="1">
            <a:off x="1043615" y="2406958"/>
            <a:ext cx="757244" cy="729835"/>
          </a:xfrm>
          <a:prstGeom prst="bentArrow">
            <a:avLst>
              <a:gd name="adj1" fmla="val 25000"/>
              <a:gd name="adj2" fmla="val 25000"/>
              <a:gd name="adj3" fmla="val 25000"/>
              <a:gd name="adj4" fmla="val 42917"/>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Rounded Rectangle 51">
            <a:extLst>
              <a:ext uri="{FF2B5EF4-FFF2-40B4-BE49-F238E27FC236}">
                <a16:creationId xmlns:a16="http://schemas.microsoft.com/office/drawing/2014/main" id="{FD7A241F-06F6-FF43-9494-9212F36459FD}"/>
              </a:ext>
            </a:extLst>
          </p:cNvPr>
          <p:cNvSpPr/>
          <p:nvPr/>
        </p:nvSpPr>
        <p:spPr bwMode="auto">
          <a:xfrm>
            <a:off x="3809997" y="2261937"/>
            <a:ext cx="2923674" cy="3834063"/>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2" name="Title 1"/>
          <p:cNvSpPr>
            <a:spLocks noGrp="1"/>
          </p:cNvSpPr>
          <p:nvPr>
            <p:ph type="title"/>
          </p:nvPr>
        </p:nvSpPr>
        <p:spPr/>
        <p:txBody>
          <a:bodyPr/>
          <a:lstStyle/>
          <a:p>
            <a:r>
              <a:rPr lang="en-US" sz="3600" dirty="0"/>
              <a:t>Auto-Generated Property-based Testing Harness</a:t>
            </a:r>
          </a:p>
        </p:txBody>
      </p:sp>
      <p:sp>
        <p:nvSpPr>
          <p:cNvPr id="4" name="Text Box 151"/>
          <p:cNvSpPr txBox="1">
            <a:spLocks noChangeArrowheads="1"/>
          </p:cNvSpPr>
          <p:nvPr/>
        </p:nvSpPr>
        <p:spPr bwMode="auto">
          <a:xfrm>
            <a:off x="303628" y="1203964"/>
            <a:ext cx="8467062" cy="584775"/>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600" dirty="0"/>
              <a:t>For every thread component, HAMR auto-generates property-based testing infrastructure for inserting values into component input ports and for checking values of output ports. </a:t>
            </a:r>
            <a:endParaRPr lang="en-US" sz="1600" i="1" dirty="0"/>
          </a:p>
        </p:txBody>
      </p:sp>
      <p:sp>
        <p:nvSpPr>
          <p:cNvPr id="5" name="Rounded Rectangle 4"/>
          <p:cNvSpPr/>
          <p:nvPr/>
        </p:nvSpPr>
        <p:spPr bwMode="auto">
          <a:xfrm>
            <a:off x="4455545" y="3113566"/>
            <a:ext cx="1670298" cy="2128285"/>
          </a:xfrm>
          <a:prstGeom prst="roundRect">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3" name="Group 12"/>
          <p:cNvGrpSpPr/>
          <p:nvPr/>
        </p:nvGrpSpPr>
        <p:grpSpPr>
          <a:xfrm>
            <a:off x="4371469" y="3519378"/>
            <a:ext cx="170121" cy="170120"/>
            <a:chOff x="2402958" y="4880344"/>
            <a:chExt cx="265814" cy="233916"/>
          </a:xfrm>
        </p:grpSpPr>
        <p:cxnSp>
          <p:nvCxnSpPr>
            <p:cNvPr id="14" name="Straight Connector 13"/>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22"/>
          <p:cNvGrpSpPr/>
          <p:nvPr/>
        </p:nvGrpSpPr>
        <p:grpSpPr>
          <a:xfrm>
            <a:off x="4405687" y="4001387"/>
            <a:ext cx="181973" cy="170120"/>
            <a:chOff x="3691816" y="4001387"/>
            <a:chExt cx="181973" cy="170120"/>
          </a:xfrm>
        </p:grpSpPr>
        <p:sp>
          <p:nvSpPr>
            <p:cNvPr id="10"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16" name="Group 15"/>
            <p:cNvGrpSpPr/>
            <p:nvPr/>
          </p:nvGrpSpPr>
          <p:grpSpPr>
            <a:xfrm>
              <a:off x="3703668" y="4001387"/>
              <a:ext cx="170121" cy="170120"/>
              <a:chOff x="2402958" y="4880344"/>
              <a:chExt cx="265814" cy="233916"/>
            </a:xfrm>
          </p:grpSpPr>
          <p:cxnSp>
            <p:nvCxnSpPr>
              <p:cNvPr id="17" name="Straight Connector 1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19" name="Isosceles Triangle 86"/>
          <p:cNvSpPr/>
          <p:nvPr/>
        </p:nvSpPr>
        <p:spPr bwMode="auto">
          <a:xfrm rot="5400000">
            <a:off x="4403000" y="4628474"/>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0" name="Group 19"/>
          <p:cNvGrpSpPr/>
          <p:nvPr/>
        </p:nvGrpSpPr>
        <p:grpSpPr>
          <a:xfrm>
            <a:off x="6044332" y="3544182"/>
            <a:ext cx="170121" cy="170120"/>
            <a:chOff x="2402958" y="4880344"/>
            <a:chExt cx="265814" cy="233916"/>
          </a:xfrm>
        </p:grpSpPr>
        <p:cxnSp>
          <p:nvCxnSpPr>
            <p:cNvPr id="21" name="Straight Connector 20"/>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23"/>
          <p:cNvGrpSpPr/>
          <p:nvPr/>
        </p:nvGrpSpPr>
        <p:grpSpPr>
          <a:xfrm>
            <a:off x="6067905" y="4026197"/>
            <a:ext cx="181973" cy="170120"/>
            <a:chOff x="3691816" y="4001387"/>
            <a:chExt cx="181973" cy="170120"/>
          </a:xfrm>
        </p:grpSpPr>
        <p:sp>
          <p:nvSpPr>
            <p:cNvPr id="25" name="Isosceles Triangle 86"/>
            <p:cNvSpPr/>
            <p:nvPr/>
          </p:nvSpPr>
          <p:spPr bwMode="auto">
            <a:xfrm rot="5400000">
              <a:off x="3685591" y="4050775"/>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nvGrpSpPr>
            <p:cNvPr id="26" name="Group 25"/>
            <p:cNvGrpSpPr/>
            <p:nvPr/>
          </p:nvGrpSpPr>
          <p:grpSpPr>
            <a:xfrm>
              <a:off x="3703668" y="4001387"/>
              <a:ext cx="170121" cy="170120"/>
              <a:chOff x="2402958" y="4880344"/>
              <a:chExt cx="265814" cy="233916"/>
            </a:xfrm>
          </p:grpSpPr>
          <p:cxnSp>
            <p:nvCxnSpPr>
              <p:cNvPr id="27" name="Straight Connector 26"/>
              <p:cNvCxnSpPr/>
              <p:nvPr/>
            </p:nvCxnSpPr>
            <p:spPr bwMode="auto">
              <a:xfrm>
                <a:off x="2413591" y="4880344"/>
                <a:ext cx="255181" cy="1169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2402958" y="4997303"/>
                <a:ext cx="233916" cy="11695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29" name="Isosceles Triangle 86"/>
          <p:cNvSpPr/>
          <p:nvPr/>
        </p:nvSpPr>
        <p:spPr bwMode="auto">
          <a:xfrm rot="5400000">
            <a:off x="6086484" y="4642647"/>
            <a:ext cx="90257" cy="77807"/>
          </a:xfrm>
          <a:prstGeom prst="triangle">
            <a:avLst/>
          </a:prstGeom>
          <a:solidFill>
            <a:schemeClr val="tx1"/>
          </a:solidFill>
          <a:ln w="38100"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80" name="TextBox 79">
            <a:extLst>
              <a:ext uri="{FF2B5EF4-FFF2-40B4-BE49-F238E27FC236}">
                <a16:creationId xmlns:a16="http://schemas.microsoft.com/office/drawing/2014/main" id="{C6BAB3B4-2FB8-BC40-8623-F80C25FCA488}"/>
              </a:ext>
            </a:extLst>
          </p:cNvPr>
          <p:cNvSpPr txBox="1"/>
          <p:nvPr/>
        </p:nvSpPr>
        <p:spPr>
          <a:xfrm>
            <a:off x="4243134" y="2438482"/>
            <a:ext cx="2458448" cy="584775"/>
          </a:xfrm>
          <a:prstGeom prst="rect">
            <a:avLst/>
          </a:prstGeom>
          <a:noFill/>
        </p:spPr>
        <p:txBody>
          <a:bodyPr wrap="square" rtlCol="0">
            <a:spAutoFit/>
          </a:bodyPr>
          <a:lstStyle/>
          <a:p>
            <a:r>
              <a:rPr lang="en-US" sz="1600" i="1" dirty="0"/>
              <a:t>HAMR-generated AADL Thread </a:t>
            </a:r>
            <a:r>
              <a:rPr lang="en-US" sz="1600" i="1" dirty="0" err="1"/>
              <a:t>Infratructure</a:t>
            </a:r>
            <a:endParaRPr lang="en-US" sz="1600" i="1" dirty="0"/>
          </a:p>
        </p:txBody>
      </p:sp>
      <p:sp>
        <p:nvSpPr>
          <p:cNvPr id="83" name="Right Arrow 82">
            <a:extLst>
              <a:ext uri="{FF2B5EF4-FFF2-40B4-BE49-F238E27FC236}">
                <a16:creationId xmlns:a16="http://schemas.microsoft.com/office/drawing/2014/main" id="{4A0CDCF9-98A0-7946-A4F6-09A8380E677A}"/>
              </a:ext>
            </a:extLst>
          </p:cNvPr>
          <p:cNvSpPr/>
          <p:nvPr/>
        </p:nvSpPr>
        <p:spPr bwMode="auto">
          <a:xfrm>
            <a:off x="2598818" y="3288631"/>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4" name="Right Arrow 83">
            <a:extLst>
              <a:ext uri="{FF2B5EF4-FFF2-40B4-BE49-F238E27FC236}">
                <a16:creationId xmlns:a16="http://schemas.microsoft.com/office/drawing/2014/main" id="{AFB79150-7ED4-404D-B46D-33EBD85AECBF}"/>
              </a:ext>
            </a:extLst>
          </p:cNvPr>
          <p:cNvSpPr/>
          <p:nvPr/>
        </p:nvSpPr>
        <p:spPr bwMode="auto">
          <a:xfrm>
            <a:off x="2614861" y="3785936"/>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5" name="Right Arrow 84">
            <a:extLst>
              <a:ext uri="{FF2B5EF4-FFF2-40B4-BE49-F238E27FC236}">
                <a16:creationId xmlns:a16="http://schemas.microsoft.com/office/drawing/2014/main" id="{4C05E590-78A4-EF40-B150-DC83A021C16A}"/>
              </a:ext>
            </a:extLst>
          </p:cNvPr>
          <p:cNvSpPr/>
          <p:nvPr/>
        </p:nvSpPr>
        <p:spPr bwMode="auto">
          <a:xfrm>
            <a:off x="2598819" y="4307304"/>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95" name="Group 94">
            <a:extLst>
              <a:ext uri="{FF2B5EF4-FFF2-40B4-BE49-F238E27FC236}">
                <a16:creationId xmlns:a16="http://schemas.microsoft.com/office/drawing/2014/main" id="{C4F53E45-88B0-6C4E-935A-716CB41B5D61}"/>
              </a:ext>
            </a:extLst>
          </p:cNvPr>
          <p:cNvGrpSpPr/>
          <p:nvPr/>
        </p:nvGrpSpPr>
        <p:grpSpPr>
          <a:xfrm>
            <a:off x="6456946" y="3240508"/>
            <a:ext cx="1467854" cy="1796712"/>
            <a:chOff x="5743075" y="3240508"/>
            <a:chExt cx="1467854" cy="1796712"/>
          </a:xfrm>
        </p:grpSpPr>
        <p:sp>
          <p:nvSpPr>
            <p:cNvPr id="86" name="Right Arrow 85">
              <a:extLst>
                <a:ext uri="{FF2B5EF4-FFF2-40B4-BE49-F238E27FC236}">
                  <a16:creationId xmlns:a16="http://schemas.microsoft.com/office/drawing/2014/main" id="{AE8C39D8-3488-8E4C-A737-60D4A8A21714}"/>
                </a:ext>
              </a:extLst>
            </p:cNvPr>
            <p:cNvSpPr/>
            <p:nvPr/>
          </p:nvSpPr>
          <p:spPr bwMode="auto">
            <a:xfrm>
              <a:off x="5743075" y="4347409"/>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7" name="Right Arrow 86">
              <a:extLst>
                <a:ext uri="{FF2B5EF4-FFF2-40B4-BE49-F238E27FC236}">
                  <a16:creationId xmlns:a16="http://schemas.microsoft.com/office/drawing/2014/main" id="{B7DC903D-6D2A-3F44-A7BA-65E43F9E91D5}"/>
                </a:ext>
              </a:extLst>
            </p:cNvPr>
            <p:cNvSpPr/>
            <p:nvPr/>
          </p:nvSpPr>
          <p:spPr bwMode="auto">
            <a:xfrm>
              <a:off x="5751095" y="3785935"/>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88" name="Right Arrow 87">
              <a:extLst>
                <a:ext uri="{FF2B5EF4-FFF2-40B4-BE49-F238E27FC236}">
                  <a16:creationId xmlns:a16="http://schemas.microsoft.com/office/drawing/2014/main" id="{A592B8E8-0940-B541-9B51-5C96EE361E56}"/>
                </a:ext>
              </a:extLst>
            </p:cNvPr>
            <p:cNvSpPr/>
            <p:nvPr/>
          </p:nvSpPr>
          <p:spPr bwMode="auto">
            <a:xfrm>
              <a:off x="5751096" y="3240508"/>
              <a:ext cx="1459833" cy="689811"/>
            </a:xfrm>
            <a:prstGeom prst="rightArrow">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94" name="Group 93">
            <a:extLst>
              <a:ext uri="{FF2B5EF4-FFF2-40B4-BE49-F238E27FC236}">
                <a16:creationId xmlns:a16="http://schemas.microsoft.com/office/drawing/2014/main" id="{071D95EB-4D32-0545-8C31-FAF2E44CA35C}"/>
              </a:ext>
            </a:extLst>
          </p:cNvPr>
          <p:cNvGrpSpPr/>
          <p:nvPr/>
        </p:nvGrpSpPr>
        <p:grpSpPr>
          <a:xfrm>
            <a:off x="4114800" y="5277851"/>
            <a:ext cx="2342147" cy="1580149"/>
            <a:chOff x="3529263" y="5165556"/>
            <a:chExt cx="2342147" cy="1580149"/>
          </a:xfrm>
        </p:grpSpPr>
        <p:sp>
          <p:nvSpPr>
            <p:cNvPr id="91" name="Right Arrow 90">
              <a:extLst>
                <a:ext uri="{FF2B5EF4-FFF2-40B4-BE49-F238E27FC236}">
                  <a16:creationId xmlns:a16="http://schemas.microsoft.com/office/drawing/2014/main" id="{CB079108-6FD8-304E-BD22-6F5A45253A8A}"/>
                </a:ext>
              </a:extLst>
            </p:cNvPr>
            <p:cNvSpPr/>
            <p:nvPr/>
          </p:nvSpPr>
          <p:spPr bwMode="auto">
            <a:xfrm>
              <a:off x="3529263" y="5165556"/>
              <a:ext cx="2342147" cy="1580149"/>
            </a:xfrm>
            <a:prstGeom prst="rightArrow">
              <a:avLst/>
            </a:prstGeom>
            <a:solidFill>
              <a:schemeClr val="accent1">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92" name="TextBox 91">
              <a:extLst>
                <a:ext uri="{FF2B5EF4-FFF2-40B4-BE49-F238E27FC236}">
                  <a16:creationId xmlns:a16="http://schemas.microsoft.com/office/drawing/2014/main" id="{DC31B719-B901-DE48-8B71-2CBD75D27155}"/>
                </a:ext>
              </a:extLst>
            </p:cNvPr>
            <p:cNvSpPr txBox="1"/>
            <p:nvPr/>
          </p:nvSpPr>
          <p:spPr>
            <a:xfrm>
              <a:off x="3617493" y="5574630"/>
              <a:ext cx="2098276" cy="738664"/>
            </a:xfrm>
            <a:prstGeom prst="rect">
              <a:avLst/>
            </a:prstGeom>
            <a:noFill/>
          </p:spPr>
          <p:txBody>
            <a:bodyPr wrap="square" rtlCol="0">
              <a:spAutoFit/>
            </a:bodyPr>
            <a:lstStyle/>
            <a:p>
              <a:r>
                <a:rPr lang="en-US" sz="1400" i="1" dirty="0"/>
                <a:t>Repeatedly dispatch with random values and check post-condition</a:t>
              </a:r>
            </a:p>
          </p:txBody>
        </p:sp>
      </p:grpSp>
      <p:sp>
        <p:nvSpPr>
          <p:cNvPr id="3" name="TextBox 2">
            <a:extLst>
              <a:ext uri="{FF2B5EF4-FFF2-40B4-BE49-F238E27FC236}">
                <a16:creationId xmlns:a16="http://schemas.microsoft.com/office/drawing/2014/main" id="{AFC1DFA1-9F71-7F22-58DD-44C78168D0B9}"/>
              </a:ext>
            </a:extLst>
          </p:cNvPr>
          <p:cNvSpPr txBox="1"/>
          <p:nvPr/>
        </p:nvSpPr>
        <p:spPr>
          <a:xfrm>
            <a:off x="4660834" y="3581400"/>
            <a:ext cx="1234637" cy="830997"/>
          </a:xfrm>
          <a:prstGeom prst="rect">
            <a:avLst/>
          </a:prstGeom>
          <a:noFill/>
        </p:spPr>
        <p:txBody>
          <a:bodyPr wrap="square" rtlCol="0">
            <a:spAutoFit/>
          </a:bodyPr>
          <a:lstStyle/>
          <a:p>
            <a:r>
              <a:rPr lang="en-US" sz="1600" i="1" dirty="0"/>
              <a:t>Thread </a:t>
            </a:r>
          </a:p>
          <a:p>
            <a:r>
              <a:rPr lang="en-US" sz="1600" i="1" dirty="0"/>
              <a:t>Application </a:t>
            </a:r>
          </a:p>
          <a:p>
            <a:r>
              <a:rPr lang="en-US" sz="1600" i="1" dirty="0"/>
              <a:t>Code</a:t>
            </a:r>
          </a:p>
        </p:txBody>
      </p:sp>
      <p:grpSp>
        <p:nvGrpSpPr>
          <p:cNvPr id="56" name="Group 55">
            <a:extLst>
              <a:ext uri="{FF2B5EF4-FFF2-40B4-BE49-F238E27FC236}">
                <a16:creationId xmlns:a16="http://schemas.microsoft.com/office/drawing/2014/main" id="{BD20F35D-1FD5-DA92-6B3B-B1D8BF224CCE}"/>
              </a:ext>
            </a:extLst>
          </p:cNvPr>
          <p:cNvGrpSpPr/>
          <p:nvPr/>
        </p:nvGrpSpPr>
        <p:grpSpPr>
          <a:xfrm>
            <a:off x="2930047" y="1905000"/>
            <a:ext cx="1060424" cy="980993"/>
            <a:chOff x="2930047" y="1905000"/>
            <a:chExt cx="1060424" cy="980993"/>
          </a:xfrm>
        </p:grpSpPr>
        <p:pic>
          <p:nvPicPr>
            <p:cNvPr id="6" name="Picture 5">
              <a:extLst>
                <a:ext uri="{FF2B5EF4-FFF2-40B4-BE49-F238E27FC236}">
                  <a16:creationId xmlns:a16="http://schemas.microsoft.com/office/drawing/2014/main" id="{1D0EC313-2363-8B68-26CF-EE6B3F6AD2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6545" y="19050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FAE08B0-0375-AE6F-4EB2-6615C8B5C9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8945" y="2057400"/>
              <a:ext cx="519963" cy="268762"/>
            </a:xfrm>
            <a:prstGeom prst="rect">
              <a:avLst/>
            </a:prstGeom>
            <a:ln w="1905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F2465FC-316C-6667-7885-E790DCB28B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2090" y="2224292"/>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9" name="Text Box 43">
              <a:extLst>
                <a:ext uri="{FF2B5EF4-FFF2-40B4-BE49-F238E27FC236}">
                  <a16:creationId xmlns:a16="http://schemas.microsoft.com/office/drawing/2014/main" id="{77F05E5D-8677-5E8C-3B3E-3CAAA89E505A}"/>
                </a:ext>
              </a:extLst>
            </p:cNvPr>
            <p:cNvSpPr txBox="1">
              <a:spLocks noChangeArrowheads="1"/>
            </p:cNvSpPr>
            <p:nvPr/>
          </p:nvSpPr>
          <p:spPr bwMode="auto">
            <a:xfrm>
              <a:off x="2930047" y="2455106"/>
              <a:ext cx="1060424"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Executable Contracts</a:t>
              </a:r>
            </a:p>
          </p:txBody>
        </p:sp>
      </p:grpSp>
      <p:sp>
        <p:nvSpPr>
          <p:cNvPr id="30" name="TextBox 29">
            <a:extLst>
              <a:ext uri="{FF2B5EF4-FFF2-40B4-BE49-F238E27FC236}">
                <a16:creationId xmlns:a16="http://schemas.microsoft.com/office/drawing/2014/main" id="{BE95AC02-7FCC-4E46-1861-B30C5918D160}"/>
              </a:ext>
            </a:extLst>
          </p:cNvPr>
          <p:cNvSpPr txBox="1"/>
          <p:nvPr/>
        </p:nvSpPr>
        <p:spPr>
          <a:xfrm>
            <a:off x="4649386" y="4843046"/>
            <a:ext cx="1322285" cy="338554"/>
          </a:xfrm>
          <a:prstGeom prst="rect">
            <a:avLst/>
          </a:prstGeom>
          <a:noFill/>
        </p:spPr>
        <p:txBody>
          <a:bodyPr wrap="none" rtlCol="0">
            <a:spAutoFit/>
          </a:bodyPr>
          <a:lstStyle/>
          <a:p>
            <a:r>
              <a:rPr lang="en-US" sz="1600" dirty="0"/>
              <a:t>X</a:t>
            </a:r>
            <a:r>
              <a:rPr lang="en-US" sz="1600" baseline="-25000" dirty="0"/>
              <a:t>1</a:t>
            </a:r>
            <a:r>
              <a:rPr lang="en-US" sz="1600" dirty="0"/>
              <a:t>, X</a:t>
            </a:r>
            <a:r>
              <a:rPr lang="en-US" sz="1600" baseline="-25000" dirty="0"/>
              <a:t>2</a:t>
            </a:r>
            <a:r>
              <a:rPr lang="en-US" sz="1600" dirty="0"/>
              <a:t>, ..., </a:t>
            </a:r>
            <a:r>
              <a:rPr lang="en-US" sz="1600" dirty="0" err="1"/>
              <a:t>X</a:t>
            </a:r>
            <a:r>
              <a:rPr lang="en-US" sz="1600" baseline="-25000" dirty="0" err="1"/>
              <a:t>n</a:t>
            </a:r>
            <a:endParaRPr lang="en-US" sz="1600" baseline="-25000" dirty="0"/>
          </a:p>
        </p:txBody>
      </p:sp>
      <p:grpSp>
        <p:nvGrpSpPr>
          <p:cNvPr id="57" name="Group 56">
            <a:extLst>
              <a:ext uri="{FF2B5EF4-FFF2-40B4-BE49-F238E27FC236}">
                <a16:creationId xmlns:a16="http://schemas.microsoft.com/office/drawing/2014/main" id="{8665D657-FEA6-DAA8-75DC-8E2B328422EB}"/>
              </a:ext>
            </a:extLst>
          </p:cNvPr>
          <p:cNvGrpSpPr/>
          <p:nvPr/>
        </p:nvGrpSpPr>
        <p:grpSpPr>
          <a:xfrm>
            <a:off x="2857031" y="3090359"/>
            <a:ext cx="2654058" cy="3234241"/>
            <a:chOff x="2857031" y="3090359"/>
            <a:chExt cx="2654058" cy="3234241"/>
          </a:xfrm>
        </p:grpSpPr>
        <p:pic>
          <p:nvPicPr>
            <p:cNvPr id="12" name="Picture 11">
              <a:extLst>
                <a:ext uri="{FF2B5EF4-FFF2-40B4-BE49-F238E27FC236}">
                  <a16:creationId xmlns:a16="http://schemas.microsoft.com/office/drawing/2014/main" id="{D23486E5-B5B7-8E52-CF1E-385B1754D1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2085" y="5277795"/>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1" name="Oval 30">
              <a:extLst>
                <a:ext uri="{FF2B5EF4-FFF2-40B4-BE49-F238E27FC236}">
                  <a16:creationId xmlns:a16="http://schemas.microsoft.com/office/drawing/2014/main" id="{29282BFD-2F32-D9AA-E96E-8FC8912DFBEC}"/>
                </a:ext>
              </a:extLst>
            </p:cNvPr>
            <p:cNvSpPr/>
            <p:nvPr/>
          </p:nvSpPr>
          <p:spPr bwMode="auto">
            <a:xfrm>
              <a:off x="3048841" y="3090359"/>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2" name="Oval 31">
              <a:extLst>
                <a:ext uri="{FF2B5EF4-FFF2-40B4-BE49-F238E27FC236}">
                  <a16:creationId xmlns:a16="http://schemas.microsoft.com/office/drawing/2014/main" id="{06DFFA64-5BAF-FD65-FF83-7079157EA0E3}"/>
                </a:ext>
              </a:extLst>
            </p:cNvPr>
            <p:cNvSpPr/>
            <p:nvPr/>
          </p:nvSpPr>
          <p:spPr bwMode="auto">
            <a:xfrm rot="4622132">
              <a:off x="4195429" y="4069538"/>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3" name="Text Box 43">
              <a:extLst>
                <a:ext uri="{FF2B5EF4-FFF2-40B4-BE49-F238E27FC236}">
                  <a16:creationId xmlns:a16="http://schemas.microsoft.com/office/drawing/2014/main" id="{F9C11AF1-6CFC-6767-9715-9FDD9A01C5C0}"/>
                </a:ext>
              </a:extLst>
            </p:cNvPr>
            <p:cNvSpPr txBox="1">
              <a:spLocks noChangeArrowheads="1"/>
            </p:cNvSpPr>
            <p:nvPr/>
          </p:nvSpPr>
          <p:spPr bwMode="auto">
            <a:xfrm>
              <a:off x="2857031" y="5555159"/>
              <a:ext cx="99594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Pre-condition</a:t>
              </a:r>
            </a:p>
            <a:p>
              <a:pPr algn="l">
                <a:defRPr/>
              </a:pPr>
              <a:r>
                <a:rPr lang="en-US" sz="1100" dirty="0">
                  <a:latin typeface="Tahoma" pitchFamily="-84" charset="0"/>
                </a:rPr>
                <a:t>Checker</a:t>
              </a:r>
            </a:p>
            <a:p>
              <a:pPr algn="l">
                <a:defRPr/>
              </a:pPr>
              <a:r>
                <a:rPr lang="en-US" sz="1100" dirty="0">
                  <a:latin typeface="Tahoma" pitchFamily="-84" charset="0"/>
                </a:rPr>
                <a:t>Function</a:t>
              </a:r>
            </a:p>
          </p:txBody>
        </p:sp>
      </p:grpSp>
      <p:grpSp>
        <p:nvGrpSpPr>
          <p:cNvPr id="58" name="Group 57">
            <a:extLst>
              <a:ext uri="{FF2B5EF4-FFF2-40B4-BE49-F238E27FC236}">
                <a16:creationId xmlns:a16="http://schemas.microsoft.com/office/drawing/2014/main" id="{F46D18F8-7FAD-F33D-EFD7-85A6D13BA597}"/>
              </a:ext>
            </a:extLst>
          </p:cNvPr>
          <p:cNvGrpSpPr/>
          <p:nvPr/>
        </p:nvGrpSpPr>
        <p:grpSpPr>
          <a:xfrm>
            <a:off x="4807436" y="3056605"/>
            <a:ext cx="3109343" cy="3199236"/>
            <a:chOff x="4807436" y="3056605"/>
            <a:chExt cx="3109343" cy="3199236"/>
          </a:xfrm>
        </p:grpSpPr>
        <p:sp>
          <p:nvSpPr>
            <p:cNvPr id="34" name="Oval 33">
              <a:extLst>
                <a:ext uri="{FF2B5EF4-FFF2-40B4-BE49-F238E27FC236}">
                  <a16:creationId xmlns:a16="http://schemas.microsoft.com/office/drawing/2014/main" id="{F1E18DAB-340B-5469-2C04-2D048CB9416F}"/>
                </a:ext>
              </a:extLst>
            </p:cNvPr>
            <p:cNvSpPr/>
            <p:nvPr/>
          </p:nvSpPr>
          <p:spPr bwMode="auto">
            <a:xfrm>
              <a:off x="6539177" y="3056605"/>
              <a:ext cx="560630"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36" name="Oval 35">
              <a:extLst>
                <a:ext uri="{FF2B5EF4-FFF2-40B4-BE49-F238E27FC236}">
                  <a16:creationId xmlns:a16="http://schemas.microsoft.com/office/drawing/2014/main" id="{E5EC6BCA-B761-1234-9631-EB0E64C023E0}"/>
                </a:ext>
              </a:extLst>
            </p:cNvPr>
            <p:cNvSpPr/>
            <p:nvPr/>
          </p:nvSpPr>
          <p:spPr bwMode="auto">
            <a:xfrm rot="7082851">
              <a:off x="5790386" y="4138864"/>
              <a:ext cx="332709" cy="2298610"/>
            </a:xfrm>
            <a:prstGeom prst="ellipse">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37" name="Picture 36">
              <a:extLst>
                <a:ext uri="{FF2B5EF4-FFF2-40B4-BE49-F238E27FC236}">
                  <a16:creationId xmlns:a16="http://schemas.microsoft.com/office/drawing/2014/main" id="{4B112594-664D-858D-2D2F-B64043EBB9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430" y="5254471"/>
              <a:ext cx="519963" cy="268762"/>
            </a:xfrm>
            <a:prstGeom prst="rect">
              <a:avLst/>
            </a:prstGeom>
            <a:ln w="19050">
              <a:solidFill>
                <a:schemeClr val="tx1"/>
              </a:solidFill>
            </a:ln>
            <a:effectLst>
              <a:outerShdw blurRad="50800" dist="38100" dir="2700000" algn="tl" rotWithShape="0">
                <a:prstClr val="black">
                  <a:alpha val="40000"/>
                </a:prstClr>
              </a:outerShdw>
            </a:effectLst>
          </p:spPr>
        </p:pic>
        <p:sp>
          <p:nvSpPr>
            <p:cNvPr id="35" name="Text Box 43">
              <a:extLst>
                <a:ext uri="{FF2B5EF4-FFF2-40B4-BE49-F238E27FC236}">
                  <a16:creationId xmlns:a16="http://schemas.microsoft.com/office/drawing/2014/main" id="{87ECB32D-8BC3-8EF6-82FB-3ED58142965E}"/>
                </a:ext>
              </a:extLst>
            </p:cNvPr>
            <p:cNvSpPr txBox="1">
              <a:spLocks noChangeArrowheads="1"/>
            </p:cNvSpPr>
            <p:nvPr/>
          </p:nvSpPr>
          <p:spPr bwMode="auto">
            <a:xfrm>
              <a:off x="6578031" y="5486400"/>
              <a:ext cx="1338748"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Integrated </a:t>
              </a:r>
            </a:p>
            <a:p>
              <a:pPr algn="l">
                <a:defRPr/>
              </a:pPr>
              <a:r>
                <a:rPr lang="en-US" sz="1100" dirty="0">
                  <a:latin typeface="Tahoma" pitchFamily="-84" charset="0"/>
                </a:rPr>
                <a:t>Post-condition</a:t>
              </a:r>
            </a:p>
            <a:p>
              <a:pPr algn="l">
                <a:defRPr/>
              </a:pPr>
              <a:r>
                <a:rPr lang="en-US" sz="1100" dirty="0">
                  <a:latin typeface="Tahoma" pitchFamily="-84" charset="0"/>
                </a:rPr>
                <a:t>Checker </a:t>
              </a:r>
            </a:p>
            <a:p>
              <a:pPr algn="l">
                <a:defRPr/>
              </a:pPr>
              <a:r>
                <a:rPr lang="en-US" sz="1100" dirty="0">
                  <a:latin typeface="Tahoma" pitchFamily="-84" charset="0"/>
                </a:rPr>
                <a:t>Function</a:t>
              </a:r>
            </a:p>
          </p:txBody>
        </p:sp>
      </p:grpSp>
      <p:pic>
        <p:nvPicPr>
          <p:cNvPr id="41" name="Picture 40">
            <a:extLst>
              <a:ext uri="{FF2B5EF4-FFF2-40B4-BE49-F238E27FC236}">
                <a16:creationId xmlns:a16="http://schemas.microsoft.com/office/drawing/2014/main" id="{11F24DB6-9D3A-9489-54E4-9F8506A9BD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784" y="1930768"/>
            <a:ext cx="1391570" cy="672513"/>
          </a:xfrm>
          <a:prstGeom prst="rect">
            <a:avLst/>
          </a:prstGeom>
        </p:spPr>
      </p:pic>
      <p:grpSp>
        <p:nvGrpSpPr>
          <p:cNvPr id="43" name="Group 42">
            <a:extLst>
              <a:ext uri="{FF2B5EF4-FFF2-40B4-BE49-F238E27FC236}">
                <a16:creationId xmlns:a16="http://schemas.microsoft.com/office/drawing/2014/main" id="{733EEFD1-0C5E-C4F2-B06F-99BE7F0CD5E9}"/>
              </a:ext>
            </a:extLst>
          </p:cNvPr>
          <p:cNvGrpSpPr/>
          <p:nvPr/>
        </p:nvGrpSpPr>
        <p:grpSpPr>
          <a:xfrm>
            <a:off x="1241797" y="2213888"/>
            <a:ext cx="1064243" cy="580192"/>
            <a:chOff x="4876800" y="2209800"/>
            <a:chExt cx="2667000" cy="914400"/>
          </a:xfrm>
        </p:grpSpPr>
        <p:sp>
          <p:nvSpPr>
            <p:cNvPr id="45" name="Rectangle 44">
              <a:extLst>
                <a:ext uri="{FF2B5EF4-FFF2-40B4-BE49-F238E27FC236}">
                  <a16:creationId xmlns:a16="http://schemas.microsoft.com/office/drawing/2014/main" id="{ACA2EA56-1546-EDDC-C0E2-0F4BCE9030FF}"/>
                </a:ext>
              </a:extLst>
            </p:cNvPr>
            <p:cNvSpPr/>
            <p:nvPr/>
          </p:nvSpPr>
          <p:spPr bwMode="auto">
            <a:xfrm>
              <a:off x="4876800" y="2209800"/>
              <a:ext cx="2667000" cy="9144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46" name="Picture 45">
              <a:extLst>
                <a:ext uri="{FF2B5EF4-FFF2-40B4-BE49-F238E27FC236}">
                  <a16:creationId xmlns:a16="http://schemas.microsoft.com/office/drawing/2014/main" id="{D0D51236-C38A-A075-D73F-5766C43804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00" y="2286000"/>
              <a:ext cx="2371928" cy="533400"/>
            </a:xfrm>
            <a:prstGeom prst="rect">
              <a:avLst/>
            </a:prstGeom>
          </p:spPr>
        </p:pic>
        <p:pic>
          <p:nvPicPr>
            <p:cNvPr id="47" name="Picture 46">
              <a:extLst>
                <a:ext uri="{FF2B5EF4-FFF2-40B4-BE49-F238E27FC236}">
                  <a16:creationId xmlns:a16="http://schemas.microsoft.com/office/drawing/2014/main" id="{A615C5C2-B5A8-0F39-505C-FF7B5A7703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9200" y="2819400"/>
              <a:ext cx="2514600" cy="279400"/>
            </a:xfrm>
            <a:prstGeom prst="rect">
              <a:avLst/>
            </a:prstGeom>
          </p:spPr>
        </p:pic>
      </p:grpSp>
      <p:sp>
        <p:nvSpPr>
          <p:cNvPr id="48" name="Text Box 43">
            <a:extLst>
              <a:ext uri="{FF2B5EF4-FFF2-40B4-BE49-F238E27FC236}">
                <a16:creationId xmlns:a16="http://schemas.microsoft.com/office/drawing/2014/main" id="{B9CEC10D-F0F7-CAA4-8BFA-5D89C615F82C}"/>
              </a:ext>
            </a:extLst>
          </p:cNvPr>
          <p:cNvSpPr txBox="1">
            <a:spLocks noChangeArrowheads="1"/>
          </p:cNvSpPr>
          <p:nvPr/>
        </p:nvSpPr>
        <p:spPr bwMode="auto">
          <a:xfrm>
            <a:off x="695717" y="1828800"/>
            <a:ext cx="139157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Models &amp; contracts</a:t>
            </a:r>
          </a:p>
        </p:txBody>
      </p:sp>
      <p:grpSp>
        <p:nvGrpSpPr>
          <p:cNvPr id="59" name="Group 58">
            <a:extLst>
              <a:ext uri="{FF2B5EF4-FFF2-40B4-BE49-F238E27FC236}">
                <a16:creationId xmlns:a16="http://schemas.microsoft.com/office/drawing/2014/main" id="{1D58CB05-3580-C161-73DA-9367EDA93350}"/>
              </a:ext>
            </a:extLst>
          </p:cNvPr>
          <p:cNvGrpSpPr/>
          <p:nvPr/>
        </p:nvGrpSpPr>
        <p:grpSpPr>
          <a:xfrm>
            <a:off x="790071" y="3479477"/>
            <a:ext cx="1824758" cy="2336042"/>
            <a:chOff x="790071" y="3479477"/>
            <a:chExt cx="1824758" cy="2336042"/>
          </a:xfrm>
        </p:grpSpPr>
        <p:sp>
          <p:nvSpPr>
            <p:cNvPr id="38" name="TextBox 37">
              <a:extLst>
                <a:ext uri="{FF2B5EF4-FFF2-40B4-BE49-F238E27FC236}">
                  <a16:creationId xmlns:a16="http://schemas.microsoft.com/office/drawing/2014/main" id="{D23BDBC2-6EE5-F69D-7688-4CA3B402D68D}"/>
                </a:ext>
              </a:extLst>
            </p:cNvPr>
            <p:cNvSpPr txBox="1"/>
            <p:nvPr/>
          </p:nvSpPr>
          <p:spPr>
            <a:xfrm>
              <a:off x="1372630" y="34794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1</a:t>
              </a:r>
              <a:r>
                <a:rPr lang="en-US" sz="2000" dirty="0">
                  <a:latin typeface="Courier New" panose="02070309020205020404" pitchFamily="49" charset="0"/>
                  <a:cs typeface="Courier New" panose="02070309020205020404" pitchFamily="49" charset="0"/>
                </a:rPr>
                <a:t>)</a:t>
              </a:r>
            </a:p>
          </p:txBody>
        </p:sp>
        <p:sp>
          <p:nvSpPr>
            <p:cNvPr id="39" name="TextBox 38">
              <a:extLst>
                <a:ext uri="{FF2B5EF4-FFF2-40B4-BE49-F238E27FC236}">
                  <a16:creationId xmlns:a16="http://schemas.microsoft.com/office/drawing/2014/main" id="{F2FA7C83-5747-9163-1233-D5F92C65DBC2}"/>
                </a:ext>
              </a:extLst>
            </p:cNvPr>
            <p:cNvSpPr txBox="1"/>
            <p:nvPr/>
          </p:nvSpPr>
          <p:spPr>
            <a:xfrm>
              <a:off x="1383299" y="3936677"/>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2</a:t>
              </a:r>
              <a:r>
                <a:rPr lang="en-US" sz="2000" dirty="0">
                  <a:latin typeface="Courier New" panose="02070309020205020404" pitchFamily="49" charset="0"/>
                  <a:cs typeface="Courier New" panose="02070309020205020404" pitchFamily="49" charset="0"/>
                </a:rPr>
                <a:t>)</a:t>
              </a:r>
            </a:p>
          </p:txBody>
        </p:sp>
        <p:sp>
          <p:nvSpPr>
            <p:cNvPr id="40" name="TextBox 39">
              <a:extLst>
                <a:ext uri="{FF2B5EF4-FFF2-40B4-BE49-F238E27FC236}">
                  <a16:creationId xmlns:a16="http://schemas.microsoft.com/office/drawing/2014/main" id="{747292CD-DA8C-57D8-CEF7-81C3C66C6672}"/>
                </a:ext>
              </a:extLst>
            </p:cNvPr>
            <p:cNvSpPr txBox="1"/>
            <p:nvPr/>
          </p:nvSpPr>
          <p:spPr>
            <a:xfrm>
              <a:off x="1404241" y="4435642"/>
              <a:ext cx="121058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Gen(T</a:t>
              </a:r>
              <a:r>
                <a:rPr lang="en-US" sz="2000" baseline="-25000" dirty="0">
                  <a:latin typeface="Courier New" panose="02070309020205020404" pitchFamily="49" charset="0"/>
                  <a:cs typeface="Courier New" panose="02070309020205020404" pitchFamily="49" charset="0"/>
                </a:rPr>
                <a:t>3</a:t>
              </a:r>
              <a:r>
                <a:rPr lang="en-US" sz="2000" dirty="0">
                  <a:latin typeface="Courier New" panose="02070309020205020404" pitchFamily="49" charset="0"/>
                  <a:cs typeface="Courier New" panose="02070309020205020404" pitchFamily="49" charset="0"/>
                </a:rPr>
                <a:t>)</a:t>
              </a:r>
            </a:p>
          </p:txBody>
        </p:sp>
        <p:sp>
          <p:nvSpPr>
            <p:cNvPr id="50" name="Text Box 43">
              <a:extLst>
                <a:ext uri="{FF2B5EF4-FFF2-40B4-BE49-F238E27FC236}">
                  <a16:creationId xmlns:a16="http://schemas.microsoft.com/office/drawing/2014/main" id="{F2DA55F4-BE7B-B66D-C0F0-45FD28CF9D26}"/>
                </a:ext>
              </a:extLst>
            </p:cNvPr>
            <p:cNvSpPr txBox="1">
              <a:spLocks noChangeArrowheads="1"/>
            </p:cNvSpPr>
            <p:nvPr/>
          </p:nvSpPr>
          <p:spPr bwMode="auto">
            <a:xfrm>
              <a:off x="790071" y="4876800"/>
              <a:ext cx="1693611" cy="93871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Default random value generators for each input port (based on port type and data invariants)</a:t>
              </a:r>
            </a:p>
          </p:txBody>
        </p:sp>
      </p:grpSp>
      <p:grpSp>
        <p:nvGrpSpPr>
          <p:cNvPr id="60" name="Group 59">
            <a:extLst>
              <a:ext uri="{FF2B5EF4-FFF2-40B4-BE49-F238E27FC236}">
                <a16:creationId xmlns:a16="http://schemas.microsoft.com/office/drawing/2014/main" id="{6449B6CB-BD56-6B99-7513-E1910B5BF9ED}"/>
              </a:ext>
            </a:extLst>
          </p:cNvPr>
          <p:cNvGrpSpPr/>
          <p:nvPr/>
        </p:nvGrpSpPr>
        <p:grpSpPr>
          <a:xfrm>
            <a:off x="730746" y="5850491"/>
            <a:ext cx="2140410" cy="662652"/>
            <a:chOff x="730746" y="5850491"/>
            <a:chExt cx="2140410" cy="662652"/>
          </a:xfrm>
        </p:grpSpPr>
        <p:sp>
          <p:nvSpPr>
            <p:cNvPr id="51" name="Curved Up Arrow 50">
              <a:extLst>
                <a:ext uri="{FF2B5EF4-FFF2-40B4-BE49-F238E27FC236}">
                  <a16:creationId xmlns:a16="http://schemas.microsoft.com/office/drawing/2014/main" id="{87A26EB7-CE08-1D6B-1CCD-7813CDFD7E97}"/>
                </a:ext>
              </a:extLst>
            </p:cNvPr>
            <p:cNvSpPr/>
            <p:nvPr/>
          </p:nvSpPr>
          <p:spPr bwMode="auto">
            <a:xfrm>
              <a:off x="1057133" y="5850491"/>
              <a:ext cx="846930" cy="573962"/>
            </a:xfrm>
            <a:prstGeom prst="curvedUpArrow">
              <a:avLst/>
            </a:prstGeom>
            <a:solidFill>
              <a:srgbClr val="8424F8"/>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93D44646-5818-B8D8-27B6-8EA87133ED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0746" y="5975394"/>
              <a:ext cx="581417" cy="497693"/>
            </a:xfrm>
            <a:prstGeom prst="rect">
              <a:avLst/>
            </a:prstGeom>
          </p:spPr>
        </p:pic>
        <p:sp>
          <p:nvSpPr>
            <p:cNvPr id="55" name="TextBox 54">
              <a:extLst>
                <a:ext uri="{FF2B5EF4-FFF2-40B4-BE49-F238E27FC236}">
                  <a16:creationId xmlns:a16="http://schemas.microsoft.com/office/drawing/2014/main" id="{E93926A8-E06B-B6F6-797F-6B46DB391608}"/>
                </a:ext>
              </a:extLst>
            </p:cNvPr>
            <p:cNvSpPr txBox="1"/>
            <p:nvPr/>
          </p:nvSpPr>
          <p:spPr>
            <a:xfrm>
              <a:off x="1676238" y="6082256"/>
              <a:ext cx="1194918" cy="430887"/>
            </a:xfrm>
            <a:prstGeom prst="rect">
              <a:avLst/>
            </a:prstGeom>
            <a:noFill/>
          </p:spPr>
          <p:txBody>
            <a:bodyPr wrap="square" rtlCol="0">
              <a:spAutoFit/>
            </a:bodyPr>
            <a:lstStyle/>
            <a:p>
              <a:r>
                <a:rPr lang="en-US" sz="1100" i="1" dirty="0"/>
                <a:t>Customize as necessary</a:t>
              </a:r>
            </a:p>
          </p:txBody>
        </p:sp>
      </p:grpSp>
      <p:sp>
        <p:nvSpPr>
          <p:cNvPr id="42" name="TextBox 41">
            <a:extLst>
              <a:ext uri="{FF2B5EF4-FFF2-40B4-BE49-F238E27FC236}">
                <a16:creationId xmlns:a16="http://schemas.microsoft.com/office/drawing/2014/main" id="{6F396D8D-FEF6-C69F-4DE7-70E80FC875DD}"/>
              </a:ext>
            </a:extLst>
          </p:cNvPr>
          <p:cNvSpPr txBox="1"/>
          <p:nvPr/>
        </p:nvSpPr>
        <p:spPr>
          <a:xfrm>
            <a:off x="6841162" y="1975730"/>
            <a:ext cx="2226637" cy="954107"/>
          </a:xfrm>
          <a:prstGeom prst="rect">
            <a:avLst/>
          </a:prstGeom>
          <a:noFill/>
          <a:ln w="12700">
            <a:solidFill>
              <a:schemeClr val="tx1"/>
            </a:solidFill>
          </a:ln>
        </p:spPr>
        <p:txBody>
          <a:bodyPr wrap="square" rtlCol="0">
            <a:spAutoFit/>
          </a:bodyPr>
          <a:lstStyle/>
          <a:p>
            <a:r>
              <a:rPr lang="en-US" sz="1400" b="1" dirty="0"/>
              <a:t>Automated:</a:t>
            </a:r>
          </a:p>
          <a:p>
            <a:r>
              <a:rPr lang="en-US" sz="1400" i="1" dirty="0"/>
              <a:t>Start with a </a:t>
            </a:r>
            <a:br>
              <a:rPr lang="en-US" sz="1400" i="1" dirty="0"/>
            </a:br>
            <a:r>
              <a:rPr lang="en-US" sz="1400" i="1" dirty="0"/>
              <a:t>push-button experience for the user</a:t>
            </a:r>
          </a:p>
        </p:txBody>
      </p:sp>
      <p:sp>
        <p:nvSpPr>
          <p:cNvPr id="44" name="Slide Number Placeholder 43">
            <a:extLst>
              <a:ext uri="{FF2B5EF4-FFF2-40B4-BE49-F238E27FC236}">
                <a16:creationId xmlns:a16="http://schemas.microsoft.com/office/drawing/2014/main" id="{A9A6E7B8-7A19-67A9-404C-8EBF0C9F3273}"/>
              </a:ext>
            </a:extLst>
          </p:cNvPr>
          <p:cNvSpPr>
            <a:spLocks noGrp="1"/>
          </p:cNvSpPr>
          <p:nvPr>
            <p:ph type="sldNum" sz="quarter" idx="11"/>
          </p:nvPr>
        </p:nvSpPr>
        <p:spPr/>
        <p:txBody>
          <a:bodyPr/>
          <a:lstStyle/>
          <a:p>
            <a:pPr>
              <a:defRPr/>
            </a:pPr>
            <a:fld id="{6E0AA622-F4CE-604D-A669-CD3D12FC535C}" type="slidenum">
              <a:rPr lang="en-US" smtClean="0"/>
              <a:pPr>
                <a:defRPr/>
              </a:pPr>
              <a:t>38</a:t>
            </a:fld>
            <a:endParaRPr lang="en-US"/>
          </a:p>
        </p:txBody>
      </p:sp>
    </p:spTree>
    <p:extLst>
      <p:ext uri="{BB962C8B-B14F-4D97-AF65-F5344CB8AC3E}">
        <p14:creationId xmlns:p14="http://schemas.microsoft.com/office/powerpoint/2010/main" val="40223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Demo</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39</a:t>
            </a:fld>
            <a:endParaRPr lang="en-US"/>
          </a:p>
        </p:txBody>
      </p:sp>
      <p:pic>
        <p:nvPicPr>
          <p:cNvPr id="3" name="Picture 2">
            <a:extLst>
              <a:ext uri="{FF2B5EF4-FFF2-40B4-BE49-F238E27FC236}">
                <a16:creationId xmlns:a16="http://schemas.microsoft.com/office/drawing/2014/main" id="{5839AC80-2CD6-C855-02B2-115580D840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782058"/>
            <a:ext cx="7772400" cy="4618742"/>
          </a:xfrm>
          <a:prstGeom prst="rect">
            <a:avLst/>
          </a:prstGeom>
        </p:spPr>
      </p:pic>
      <p:sp>
        <p:nvSpPr>
          <p:cNvPr id="6" name="Text Box 4">
            <a:extLst>
              <a:ext uri="{FF2B5EF4-FFF2-40B4-BE49-F238E27FC236}">
                <a16:creationId xmlns:a16="http://schemas.microsoft.com/office/drawing/2014/main" id="{8068570A-6362-A8EA-D79C-47E6BFE5B4C1}"/>
              </a:ext>
            </a:extLst>
          </p:cNvPr>
          <p:cNvSpPr txBox="1">
            <a:spLocks noChangeArrowheads="1"/>
          </p:cNvSpPr>
          <p:nvPr/>
        </p:nvSpPr>
        <p:spPr bwMode="auto">
          <a:xfrm>
            <a:off x="609600" y="1181352"/>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Property-based Testing</a:t>
            </a:r>
          </a:p>
        </p:txBody>
      </p:sp>
    </p:spTree>
    <p:extLst>
      <p:ext uri="{BB962C8B-B14F-4D97-AF65-F5344CB8AC3E}">
        <p14:creationId xmlns:p14="http://schemas.microsoft.com/office/powerpoint/2010/main" val="75328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4CE7-0379-1C8C-26FA-3729CB0A3E44}"/>
              </a:ext>
            </a:extLst>
          </p:cNvPr>
          <p:cNvSpPr>
            <a:spLocks noGrp="1"/>
          </p:cNvSpPr>
          <p:nvPr>
            <p:ph type="title"/>
          </p:nvPr>
        </p:nvSpPr>
        <p:spPr/>
        <p:txBody>
          <a:bodyPr/>
          <a:lstStyle/>
          <a:p>
            <a:r>
              <a:rPr lang="en-US" sz="3600" dirty="0"/>
              <a:t>DARPA CASE Final Demonstration</a:t>
            </a:r>
          </a:p>
        </p:txBody>
      </p:sp>
      <p:sp>
        <p:nvSpPr>
          <p:cNvPr id="6" name="Slide Number Placeholder 5">
            <a:extLst>
              <a:ext uri="{FF2B5EF4-FFF2-40B4-BE49-F238E27FC236}">
                <a16:creationId xmlns:a16="http://schemas.microsoft.com/office/drawing/2014/main" id="{D1BF1B15-D20A-F580-4CB1-5F001F19B822}"/>
              </a:ext>
            </a:extLst>
          </p:cNvPr>
          <p:cNvSpPr>
            <a:spLocks noGrp="1"/>
          </p:cNvSpPr>
          <p:nvPr>
            <p:ph type="sldNum" sz="quarter" idx="11"/>
          </p:nvPr>
        </p:nvSpPr>
        <p:spPr/>
        <p:txBody>
          <a:bodyPr/>
          <a:lstStyle/>
          <a:p>
            <a:pPr>
              <a:defRPr/>
            </a:pPr>
            <a:fld id="{1EE9051A-5116-C044-BC66-ED283B4D5A77}" type="slidenum">
              <a:rPr lang="en-US" smtClean="0"/>
              <a:pPr>
                <a:defRPr/>
              </a:pPr>
              <a:t>4</a:t>
            </a:fld>
            <a:endParaRPr lang="en-US"/>
          </a:p>
        </p:txBody>
      </p:sp>
      <p:pic>
        <p:nvPicPr>
          <p:cNvPr id="8" name="Picture 7">
            <a:extLst>
              <a:ext uri="{FF2B5EF4-FFF2-40B4-BE49-F238E27FC236}">
                <a16:creationId xmlns:a16="http://schemas.microsoft.com/office/drawing/2014/main" id="{B5F921C5-CCAF-6320-B782-9E73B6B77397}"/>
              </a:ext>
            </a:extLst>
          </p:cNvPr>
          <p:cNvPicPr>
            <a:picLocks noChangeAspect="1"/>
          </p:cNvPicPr>
          <p:nvPr/>
        </p:nvPicPr>
        <p:blipFill>
          <a:blip r:embed="rId3"/>
          <a:stretch>
            <a:fillRect/>
          </a:stretch>
        </p:blipFill>
        <p:spPr>
          <a:xfrm>
            <a:off x="591966" y="1856437"/>
            <a:ext cx="8552034" cy="4329690"/>
          </a:xfrm>
          <a:prstGeom prst="rect">
            <a:avLst/>
          </a:prstGeom>
        </p:spPr>
      </p:pic>
      <p:pic>
        <p:nvPicPr>
          <p:cNvPr id="9" name="Picture 8">
            <a:extLst>
              <a:ext uri="{FF2B5EF4-FFF2-40B4-BE49-F238E27FC236}">
                <a16:creationId xmlns:a16="http://schemas.microsoft.com/office/drawing/2014/main" id="{D9B4584F-3E1C-53EA-6B4B-551E772EADBB}"/>
              </a:ext>
            </a:extLst>
          </p:cNvPr>
          <p:cNvPicPr>
            <a:picLocks noChangeAspect="1"/>
          </p:cNvPicPr>
          <p:nvPr/>
        </p:nvPicPr>
        <p:blipFill>
          <a:blip r:embed="rId4"/>
          <a:stretch>
            <a:fillRect/>
          </a:stretch>
        </p:blipFill>
        <p:spPr>
          <a:xfrm>
            <a:off x="5402434" y="5798777"/>
            <a:ext cx="3149600" cy="774700"/>
          </a:xfrm>
          <a:prstGeom prst="rect">
            <a:avLst/>
          </a:prstGeom>
        </p:spPr>
      </p:pic>
      <p:sp>
        <p:nvSpPr>
          <p:cNvPr id="2" name="TextBox 1">
            <a:extLst>
              <a:ext uri="{FF2B5EF4-FFF2-40B4-BE49-F238E27FC236}">
                <a16:creationId xmlns:a16="http://schemas.microsoft.com/office/drawing/2014/main" id="{4516732B-8F39-932F-9849-FEFF7F324BF4}"/>
              </a:ext>
            </a:extLst>
          </p:cNvPr>
          <p:cNvSpPr txBox="1"/>
          <p:nvPr/>
        </p:nvSpPr>
        <p:spPr>
          <a:xfrm>
            <a:off x="609600" y="1219200"/>
            <a:ext cx="8458200" cy="523220"/>
          </a:xfrm>
          <a:prstGeom prst="rect">
            <a:avLst/>
          </a:prstGeom>
          <a:solidFill>
            <a:schemeClr val="accent2"/>
          </a:solidFill>
        </p:spPr>
        <p:txBody>
          <a:bodyPr wrap="square" rtlCol="0">
            <a:spAutoFit/>
          </a:bodyPr>
          <a:lstStyle/>
          <a:p>
            <a:r>
              <a:rPr lang="en-US" sz="1400" dirty="0"/>
              <a:t>Collins technology stack (including HAMR) used to add new cyber-resilient functionality to CH-47 military </a:t>
            </a:r>
            <a:r>
              <a:rPr lang="en-US" sz="1400" dirty="0" err="1"/>
              <a:t>helicoptor</a:t>
            </a:r>
            <a:r>
              <a:rPr lang="en-US" sz="1400" dirty="0"/>
              <a:t> mission computing...</a:t>
            </a:r>
          </a:p>
        </p:txBody>
      </p:sp>
    </p:spTree>
    <p:extLst>
      <p:ext uri="{BB962C8B-B14F-4D97-AF65-F5344CB8AC3E}">
        <p14:creationId xmlns:p14="http://schemas.microsoft.com/office/powerpoint/2010/main" val="3440389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4" descr="Data centre with server racks isometric 3d icon Vector Image">
            <a:extLst>
              <a:ext uri="{FF2B5EF4-FFF2-40B4-BE49-F238E27FC236}">
                <a16:creationId xmlns:a16="http://schemas.microsoft.com/office/drawing/2014/main" id="{73289E80-AE93-02B2-90A5-D424A85DCB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550" y="2144097"/>
            <a:ext cx="1333499" cy="143730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70EA207-4D80-C5E0-9D6C-DACD2DF145C4}"/>
              </a:ext>
            </a:extLst>
          </p:cNvPr>
          <p:cNvSpPr/>
          <p:nvPr/>
        </p:nvSpPr>
        <p:spPr bwMode="auto">
          <a:xfrm>
            <a:off x="4170149" y="1980084"/>
            <a:ext cx="2514600" cy="1495667"/>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 name="Title 1">
            <a:extLst>
              <a:ext uri="{FF2B5EF4-FFF2-40B4-BE49-F238E27FC236}">
                <a16:creationId xmlns:a16="http://schemas.microsoft.com/office/drawing/2014/main" id="{2C51AAEB-13A4-34E4-50D7-77923C7D339E}"/>
              </a:ext>
            </a:extLst>
          </p:cNvPr>
          <p:cNvSpPr>
            <a:spLocks noGrp="1"/>
          </p:cNvSpPr>
          <p:nvPr>
            <p:ph type="title"/>
          </p:nvPr>
        </p:nvSpPr>
        <p:spPr/>
        <p:txBody>
          <a:bodyPr/>
          <a:lstStyle/>
          <a:p>
            <a:r>
              <a:rPr lang="en-US" sz="3200" dirty="0"/>
              <a:t>Scaling Up – </a:t>
            </a:r>
            <a:br>
              <a:rPr lang="en-US" sz="3200" dirty="0"/>
            </a:br>
            <a:r>
              <a:rPr lang="en-US" sz="3200" dirty="0"/>
              <a:t>Server-Based Deployment</a:t>
            </a:r>
          </a:p>
        </p:txBody>
      </p:sp>
      <p:sp>
        <p:nvSpPr>
          <p:cNvPr id="9" name="Content Placeholder 8">
            <a:extLst>
              <a:ext uri="{FF2B5EF4-FFF2-40B4-BE49-F238E27FC236}">
                <a16:creationId xmlns:a16="http://schemas.microsoft.com/office/drawing/2014/main" id="{ED0F59DB-74D8-1808-694D-C9D41D0B9BF0}"/>
              </a:ext>
            </a:extLst>
          </p:cNvPr>
          <p:cNvSpPr>
            <a:spLocks noGrp="1"/>
          </p:cNvSpPr>
          <p:nvPr>
            <p:ph idx="1"/>
          </p:nvPr>
        </p:nvSpPr>
        <p:spPr>
          <a:xfrm>
            <a:off x="685800" y="4406868"/>
            <a:ext cx="8153400" cy="1993931"/>
          </a:xfrm>
        </p:spPr>
        <p:txBody>
          <a:bodyPr/>
          <a:lstStyle/>
          <a:p>
            <a:r>
              <a:rPr lang="en-US" sz="1800" dirty="0"/>
              <a:t>Random generators and contract-based tests are farmed out to a configurable family of servers</a:t>
            </a:r>
          </a:p>
          <a:p>
            <a:r>
              <a:rPr lang="en-US" sz="1800" dirty="0"/>
              <a:t>Test vectors and results are serialized for flexible deployment, reporting, and replay of the tests</a:t>
            </a:r>
          </a:p>
          <a:p>
            <a:r>
              <a:rPr lang="en-US" sz="1800" dirty="0"/>
              <a:t>Currently hosted using our Jenkins setup, but easy for HAMR to automatically generate deployment scripts, e.g., for AWS, in the future </a:t>
            </a:r>
          </a:p>
        </p:txBody>
      </p:sp>
      <p:sp>
        <p:nvSpPr>
          <p:cNvPr id="4" name="Slide Number Placeholder 3">
            <a:extLst>
              <a:ext uri="{FF2B5EF4-FFF2-40B4-BE49-F238E27FC236}">
                <a16:creationId xmlns:a16="http://schemas.microsoft.com/office/drawing/2014/main" id="{42182E55-5F4A-BEE1-B79E-0ED7638A7DA6}"/>
              </a:ext>
            </a:extLst>
          </p:cNvPr>
          <p:cNvSpPr>
            <a:spLocks noGrp="1"/>
          </p:cNvSpPr>
          <p:nvPr>
            <p:ph type="sldNum" sz="quarter" idx="11"/>
          </p:nvPr>
        </p:nvSpPr>
        <p:spPr/>
        <p:txBody>
          <a:bodyPr/>
          <a:lstStyle/>
          <a:p>
            <a:pPr>
              <a:defRPr/>
            </a:pPr>
            <a:fld id="{6E0AA622-F4CE-604D-A669-CD3D12FC535C}" type="slidenum">
              <a:rPr lang="en-US" smtClean="0"/>
              <a:pPr>
                <a:defRPr/>
              </a:pPr>
              <a:t>40</a:t>
            </a:fld>
            <a:endParaRPr lang="en-US"/>
          </a:p>
        </p:txBody>
      </p:sp>
      <p:sp>
        <p:nvSpPr>
          <p:cNvPr id="7" name="Text Box 12">
            <a:extLst>
              <a:ext uri="{FF2B5EF4-FFF2-40B4-BE49-F238E27FC236}">
                <a16:creationId xmlns:a16="http://schemas.microsoft.com/office/drawing/2014/main" id="{849B0F5E-F17B-2F4A-1109-D73BB119AE60}"/>
              </a:ext>
            </a:extLst>
          </p:cNvPr>
          <p:cNvSpPr txBox="1">
            <a:spLocks noChangeArrowheads="1"/>
          </p:cNvSpPr>
          <p:nvPr/>
        </p:nvSpPr>
        <p:spPr bwMode="auto">
          <a:xfrm>
            <a:off x="4341168" y="3444323"/>
            <a:ext cx="2895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Map/Reduce Structure for Server-based Deployment of Contract-based Testing</a:t>
            </a:r>
          </a:p>
        </p:txBody>
      </p:sp>
      <p:sp>
        <p:nvSpPr>
          <p:cNvPr id="8" name="Text Box 4">
            <a:extLst>
              <a:ext uri="{FF2B5EF4-FFF2-40B4-BE49-F238E27FC236}">
                <a16:creationId xmlns:a16="http://schemas.microsoft.com/office/drawing/2014/main" id="{F5E262EC-DE49-67F2-D448-CD39223B8A64}"/>
              </a:ext>
            </a:extLst>
          </p:cNvPr>
          <p:cNvSpPr txBox="1">
            <a:spLocks noChangeArrowheads="1"/>
          </p:cNvSpPr>
          <p:nvPr/>
        </p:nvSpPr>
        <p:spPr bwMode="auto">
          <a:xfrm>
            <a:off x="609600" y="1181352"/>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generates a server-based deployment to run the framework in a distributed/parallel fashion...</a:t>
            </a:r>
          </a:p>
        </p:txBody>
      </p:sp>
      <p:pic>
        <p:nvPicPr>
          <p:cNvPr id="10" name="Picture 9">
            <a:extLst>
              <a:ext uri="{FF2B5EF4-FFF2-40B4-BE49-F238E27FC236}">
                <a16:creationId xmlns:a16="http://schemas.microsoft.com/office/drawing/2014/main" id="{ED39156D-8338-7BBE-4ECD-049874917E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80084"/>
            <a:ext cx="1676400" cy="1083580"/>
          </a:xfrm>
          <a:prstGeom prst="rect">
            <a:avLst/>
          </a:prstGeom>
        </p:spPr>
      </p:pic>
      <p:cxnSp>
        <p:nvCxnSpPr>
          <p:cNvPr id="12" name="Straight Connector 11">
            <a:extLst>
              <a:ext uri="{FF2B5EF4-FFF2-40B4-BE49-F238E27FC236}">
                <a16:creationId xmlns:a16="http://schemas.microsoft.com/office/drawing/2014/main" id="{0A510962-AD76-ABBC-6A28-0F11F3843D25}"/>
              </a:ext>
            </a:extLst>
          </p:cNvPr>
          <p:cNvCxnSpPr/>
          <p:nvPr/>
        </p:nvCxnSpPr>
        <p:spPr bwMode="auto">
          <a:xfrm>
            <a:off x="4762500" y="2203867"/>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6F6F656-07D7-F55F-4E84-D02CF5E65C7B}"/>
              </a:ext>
            </a:extLst>
          </p:cNvPr>
          <p:cNvCxnSpPr>
            <a:cxnSpLocks/>
          </p:cNvCxnSpPr>
          <p:nvPr/>
        </p:nvCxnSpPr>
        <p:spPr bwMode="auto">
          <a:xfrm>
            <a:off x="4572000" y="2521874"/>
            <a:ext cx="16764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005073E-20C0-D9B8-B415-F2D958D4BFBF}"/>
              </a:ext>
            </a:extLst>
          </p:cNvPr>
          <p:cNvCxnSpPr>
            <a:cxnSpLocks/>
          </p:cNvCxnSpPr>
          <p:nvPr/>
        </p:nvCxnSpPr>
        <p:spPr bwMode="auto">
          <a:xfrm>
            <a:off x="4572000" y="2895600"/>
            <a:ext cx="16002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1164F4-141A-3F03-1F35-2FC30AF72570}"/>
              </a:ext>
            </a:extLst>
          </p:cNvPr>
          <p:cNvCxnSpPr/>
          <p:nvPr/>
        </p:nvCxnSpPr>
        <p:spPr bwMode="auto">
          <a:xfrm>
            <a:off x="4762500" y="3124200"/>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D6455D-0CAB-89C6-61A0-50AA9838848E}"/>
              </a:ext>
            </a:extLst>
          </p:cNvPr>
          <p:cNvCxnSpPr>
            <a:cxnSpLocks/>
          </p:cNvCxnSpPr>
          <p:nvPr/>
        </p:nvCxnSpPr>
        <p:spPr bwMode="auto">
          <a:xfrm flipH="1">
            <a:off x="44196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E76834-C70A-1E32-5B56-AD73AD518821}"/>
              </a:ext>
            </a:extLst>
          </p:cNvPr>
          <p:cNvCxnSpPr>
            <a:cxnSpLocks/>
          </p:cNvCxnSpPr>
          <p:nvPr/>
        </p:nvCxnSpPr>
        <p:spPr bwMode="auto">
          <a:xfrm>
            <a:off x="44196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AE493A7-78D4-D4A6-32E6-FEB4595B3617}"/>
              </a:ext>
            </a:extLst>
          </p:cNvPr>
          <p:cNvCxnSpPr>
            <a:cxnSpLocks/>
          </p:cNvCxnSpPr>
          <p:nvPr/>
        </p:nvCxnSpPr>
        <p:spPr bwMode="auto">
          <a:xfrm>
            <a:off x="60960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4690CB-3D04-DF75-C905-301B7C7A6D59}"/>
              </a:ext>
            </a:extLst>
          </p:cNvPr>
          <p:cNvCxnSpPr>
            <a:cxnSpLocks/>
          </p:cNvCxnSpPr>
          <p:nvPr/>
        </p:nvCxnSpPr>
        <p:spPr bwMode="auto">
          <a:xfrm flipH="1">
            <a:off x="60960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E6068A3-6024-FDBE-6F40-FCCD5CC829A6}"/>
              </a:ext>
            </a:extLst>
          </p:cNvPr>
          <p:cNvSpPr txBox="1"/>
          <p:nvPr/>
        </p:nvSpPr>
        <p:spPr>
          <a:xfrm rot="16200000">
            <a:off x="5557174" y="2486401"/>
            <a:ext cx="463588" cy="461665"/>
          </a:xfrm>
          <a:prstGeom prst="rect">
            <a:avLst/>
          </a:prstGeom>
          <a:noFill/>
        </p:spPr>
        <p:txBody>
          <a:bodyPr wrap="none" rtlCol="0">
            <a:spAutoFit/>
          </a:bodyPr>
          <a:lstStyle/>
          <a:p>
            <a:r>
              <a:rPr lang="en-US" dirty="0"/>
              <a:t>...</a:t>
            </a:r>
          </a:p>
        </p:txBody>
      </p:sp>
      <p:grpSp>
        <p:nvGrpSpPr>
          <p:cNvPr id="52" name="Group 51">
            <a:extLst>
              <a:ext uri="{FF2B5EF4-FFF2-40B4-BE49-F238E27FC236}">
                <a16:creationId xmlns:a16="http://schemas.microsoft.com/office/drawing/2014/main" id="{F328093E-6034-16A8-D6C7-E4AE1626A299}"/>
              </a:ext>
            </a:extLst>
          </p:cNvPr>
          <p:cNvGrpSpPr/>
          <p:nvPr/>
        </p:nvGrpSpPr>
        <p:grpSpPr>
          <a:xfrm>
            <a:off x="5012009" y="2056282"/>
            <a:ext cx="679592" cy="315296"/>
            <a:chOff x="1682610" y="3429000"/>
            <a:chExt cx="679592" cy="315296"/>
          </a:xfrm>
        </p:grpSpPr>
        <p:sp>
          <p:nvSpPr>
            <p:cNvPr id="51" name="Rectangle 50">
              <a:extLst>
                <a:ext uri="{FF2B5EF4-FFF2-40B4-BE49-F238E27FC236}">
                  <a16:creationId xmlns:a16="http://schemas.microsoft.com/office/drawing/2014/main" id="{4408CA39-AE52-54D0-E5F4-212D7732A08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9" name="Group 48">
              <a:extLst>
                <a:ext uri="{FF2B5EF4-FFF2-40B4-BE49-F238E27FC236}">
                  <a16:creationId xmlns:a16="http://schemas.microsoft.com/office/drawing/2014/main" id="{A73F6251-AE6C-AA62-EFD0-56D9A4FBB868}"/>
                </a:ext>
              </a:extLst>
            </p:cNvPr>
            <p:cNvGrpSpPr/>
            <p:nvPr/>
          </p:nvGrpSpPr>
          <p:grpSpPr>
            <a:xfrm>
              <a:off x="1682610" y="3429000"/>
              <a:ext cx="679592" cy="293185"/>
              <a:chOff x="1602307" y="3429000"/>
              <a:chExt cx="1052887" cy="609600"/>
            </a:xfrm>
          </p:grpSpPr>
          <p:cxnSp>
            <p:nvCxnSpPr>
              <p:cNvPr id="31" name="Straight Connector 30">
                <a:extLst>
                  <a:ext uri="{FF2B5EF4-FFF2-40B4-BE49-F238E27FC236}">
                    <a16:creationId xmlns:a16="http://schemas.microsoft.com/office/drawing/2014/main" id="{603513B0-3B06-5AA9-632C-7A87C3A81310}"/>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BC63C4-5231-C512-1EF3-CE056AC25387}"/>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B7407D2-AA47-B41B-D0B7-98AC5959AB3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D5B7FBF-83AB-1BA0-97AE-A267E5A79F10}"/>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7B8A561-CA88-5135-525D-698156B3E712}"/>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39" name="Straight Connector 38">
                <a:extLst>
                  <a:ext uri="{FF2B5EF4-FFF2-40B4-BE49-F238E27FC236}">
                    <a16:creationId xmlns:a16="http://schemas.microsoft.com/office/drawing/2014/main" id="{19C47BAB-3805-0077-DA35-D15C238FACC8}"/>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6468CD-0152-4E79-14A0-9D0F2EE1DBC4}"/>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5455E8-5219-91E6-B0BF-91FB5E922C26}"/>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3" name="Group 52">
            <a:extLst>
              <a:ext uri="{FF2B5EF4-FFF2-40B4-BE49-F238E27FC236}">
                <a16:creationId xmlns:a16="http://schemas.microsoft.com/office/drawing/2014/main" id="{1A791A23-AE77-C853-822E-0A5F0C3FA17D}"/>
              </a:ext>
            </a:extLst>
          </p:cNvPr>
          <p:cNvGrpSpPr/>
          <p:nvPr/>
        </p:nvGrpSpPr>
        <p:grpSpPr>
          <a:xfrm>
            <a:off x="5035408" y="2427904"/>
            <a:ext cx="679592" cy="315296"/>
            <a:chOff x="1682610" y="3429000"/>
            <a:chExt cx="679592" cy="315296"/>
          </a:xfrm>
        </p:grpSpPr>
        <p:sp>
          <p:nvSpPr>
            <p:cNvPr id="54" name="Rectangle 53">
              <a:extLst>
                <a:ext uri="{FF2B5EF4-FFF2-40B4-BE49-F238E27FC236}">
                  <a16:creationId xmlns:a16="http://schemas.microsoft.com/office/drawing/2014/main" id="{EA248549-E161-6466-2028-66150979B94D}"/>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5" name="Group 54">
              <a:extLst>
                <a:ext uri="{FF2B5EF4-FFF2-40B4-BE49-F238E27FC236}">
                  <a16:creationId xmlns:a16="http://schemas.microsoft.com/office/drawing/2014/main" id="{36AC018B-6F64-4270-667F-BD09C315FA0C}"/>
                </a:ext>
              </a:extLst>
            </p:cNvPr>
            <p:cNvGrpSpPr/>
            <p:nvPr/>
          </p:nvGrpSpPr>
          <p:grpSpPr>
            <a:xfrm>
              <a:off x="1682610" y="3429000"/>
              <a:ext cx="679592" cy="293185"/>
              <a:chOff x="1602307" y="3429000"/>
              <a:chExt cx="1052887" cy="609600"/>
            </a:xfrm>
          </p:grpSpPr>
          <p:cxnSp>
            <p:nvCxnSpPr>
              <p:cNvPr id="56" name="Straight Connector 55">
                <a:extLst>
                  <a:ext uri="{FF2B5EF4-FFF2-40B4-BE49-F238E27FC236}">
                    <a16:creationId xmlns:a16="http://schemas.microsoft.com/office/drawing/2014/main" id="{C49C4B5A-8205-0903-A811-53FB47A469E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7FE9AB1-DAC5-FAE6-45F4-DAEBF71CC2AC}"/>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5255005-411F-AFD2-91F9-D0CBC695E810}"/>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4E015F-7A5E-E156-1165-EF838AD05182}"/>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746C8EE-EF6D-A4B4-9E32-AE42D474C35B}"/>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61" name="Straight Connector 60">
                <a:extLst>
                  <a:ext uri="{FF2B5EF4-FFF2-40B4-BE49-F238E27FC236}">
                    <a16:creationId xmlns:a16="http://schemas.microsoft.com/office/drawing/2014/main" id="{956219F5-3358-7C4C-5394-4F502F128B8F}"/>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B66DD9D-8DB3-F6D4-2BED-CCDAB5347188}"/>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6A592B-B3E5-FCD9-5700-D811417BAAEC}"/>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024" name="Group 1023">
            <a:extLst>
              <a:ext uri="{FF2B5EF4-FFF2-40B4-BE49-F238E27FC236}">
                <a16:creationId xmlns:a16="http://schemas.microsoft.com/office/drawing/2014/main" id="{B36614B6-8D4A-D517-1DAC-5A4FACEC7F97}"/>
              </a:ext>
            </a:extLst>
          </p:cNvPr>
          <p:cNvGrpSpPr/>
          <p:nvPr/>
        </p:nvGrpSpPr>
        <p:grpSpPr>
          <a:xfrm>
            <a:off x="5029200" y="3037504"/>
            <a:ext cx="679592" cy="315296"/>
            <a:chOff x="1682610" y="3429000"/>
            <a:chExt cx="679592" cy="315296"/>
          </a:xfrm>
        </p:grpSpPr>
        <p:sp>
          <p:nvSpPr>
            <p:cNvPr id="1025" name="Rectangle 1024">
              <a:extLst>
                <a:ext uri="{FF2B5EF4-FFF2-40B4-BE49-F238E27FC236}">
                  <a16:creationId xmlns:a16="http://schemas.microsoft.com/office/drawing/2014/main" id="{8BDF0377-EE48-9B88-7DE5-709D6F1A52B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027" name="Group 1026">
              <a:extLst>
                <a:ext uri="{FF2B5EF4-FFF2-40B4-BE49-F238E27FC236}">
                  <a16:creationId xmlns:a16="http://schemas.microsoft.com/office/drawing/2014/main" id="{A5D6F71D-DC73-E0AD-B464-067BD4971CF8}"/>
                </a:ext>
              </a:extLst>
            </p:cNvPr>
            <p:cNvGrpSpPr/>
            <p:nvPr/>
          </p:nvGrpSpPr>
          <p:grpSpPr>
            <a:xfrm>
              <a:off x="1682610" y="3429000"/>
              <a:ext cx="679592" cy="293185"/>
              <a:chOff x="1602307" y="3429000"/>
              <a:chExt cx="1052887" cy="609600"/>
            </a:xfrm>
          </p:grpSpPr>
          <p:cxnSp>
            <p:nvCxnSpPr>
              <p:cNvPr id="1028" name="Straight Connector 1027">
                <a:extLst>
                  <a:ext uri="{FF2B5EF4-FFF2-40B4-BE49-F238E27FC236}">
                    <a16:creationId xmlns:a16="http://schemas.microsoft.com/office/drawing/2014/main" id="{9A0303BF-5350-8D86-EB70-206C9B58543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EF9E5FD6-71AC-E21A-2FC6-A979FF1E884F}"/>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9880588D-F3CD-85B4-FB63-C8DCB696457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32E6CAD3-C8D5-DEAC-8C8A-B5E7512F1F75}"/>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FC078C0E-0C1B-F6AF-A690-344B474A9069}"/>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1033" name="Straight Connector 1032">
                <a:extLst>
                  <a:ext uri="{FF2B5EF4-FFF2-40B4-BE49-F238E27FC236}">
                    <a16:creationId xmlns:a16="http://schemas.microsoft.com/office/drawing/2014/main" id="{0BDD1CDB-42B5-2CB0-8164-98740889D513}"/>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9894C43B-7022-A073-237D-26DDE53FBA80}"/>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B0C177CC-8833-26EC-8014-9FCB335615BA}"/>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038" name="Text Box 12">
            <a:extLst>
              <a:ext uri="{FF2B5EF4-FFF2-40B4-BE49-F238E27FC236}">
                <a16:creationId xmlns:a16="http://schemas.microsoft.com/office/drawing/2014/main" id="{6D7F29AD-BCBC-EC16-B559-D3CF6C333DA0}"/>
              </a:ext>
            </a:extLst>
          </p:cNvPr>
          <p:cNvSpPr txBox="1">
            <a:spLocks noChangeArrowheads="1"/>
          </p:cNvSpPr>
          <p:nvPr/>
        </p:nvSpPr>
        <p:spPr bwMode="auto">
          <a:xfrm>
            <a:off x="3276600" y="3017042"/>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Distribution</a:t>
            </a:r>
          </a:p>
        </p:txBody>
      </p:sp>
      <p:sp>
        <p:nvSpPr>
          <p:cNvPr id="1039" name="Text Box 12">
            <a:extLst>
              <a:ext uri="{FF2B5EF4-FFF2-40B4-BE49-F238E27FC236}">
                <a16:creationId xmlns:a16="http://schemas.microsoft.com/office/drawing/2014/main" id="{106AA037-03CA-A478-167A-7E836BF12AA4}"/>
              </a:ext>
            </a:extLst>
          </p:cNvPr>
          <p:cNvSpPr txBox="1">
            <a:spLocks noChangeArrowheads="1"/>
          </p:cNvSpPr>
          <p:nvPr/>
        </p:nvSpPr>
        <p:spPr bwMode="auto">
          <a:xfrm>
            <a:off x="3512480" y="1916930"/>
            <a:ext cx="11430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Parallelization</a:t>
            </a:r>
          </a:p>
        </p:txBody>
      </p:sp>
      <p:sp>
        <p:nvSpPr>
          <p:cNvPr id="1040" name="Line 13">
            <a:extLst>
              <a:ext uri="{FF2B5EF4-FFF2-40B4-BE49-F238E27FC236}">
                <a16:creationId xmlns:a16="http://schemas.microsoft.com/office/drawing/2014/main" id="{15D818D9-A83C-8BB6-CF71-3F852B448011}"/>
              </a:ext>
            </a:extLst>
          </p:cNvPr>
          <p:cNvSpPr>
            <a:spLocks noChangeShapeType="1"/>
          </p:cNvSpPr>
          <p:nvPr/>
        </p:nvSpPr>
        <p:spPr bwMode="auto">
          <a:xfrm flipH="1">
            <a:off x="4313867" y="2780633"/>
            <a:ext cx="181934" cy="328848"/>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1" name="Line 13">
            <a:extLst>
              <a:ext uri="{FF2B5EF4-FFF2-40B4-BE49-F238E27FC236}">
                <a16:creationId xmlns:a16="http://schemas.microsoft.com/office/drawing/2014/main" id="{02957F24-F21C-0173-E65C-1201F44E3B8F}"/>
              </a:ext>
            </a:extLst>
          </p:cNvPr>
          <p:cNvSpPr>
            <a:spLocks noChangeShapeType="1"/>
          </p:cNvSpPr>
          <p:nvPr/>
        </p:nvSpPr>
        <p:spPr bwMode="auto">
          <a:xfrm>
            <a:off x="4669682" y="2008198"/>
            <a:ext cx="469898" cy="8983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1042" name="Bent Arrow 1041">
            <a:extLst>
              <a:ext uri="{FF2B5EF4-FFF2-40B4-BE49-F238E27FC236}">
                <a16:creationId xmlns:a16="http://schemas.microsoft.com/office/drawing/2014/main" id="{B85010E7-9E24-4692-0702-814B0B65F3F4}"/>
              </a:ext>
            </a:extLst>
          </p:cNvPr>
          <p:cNvSpPr/>
          <p:nvPr/>
        </p:nvSpPr>
        <p:spPr bwMode="auto">
          <a:xfrm flipV="1">
            <a:off x="2359828" y="3065022"/>
            <a:ext cx="593611" cy="562511"/>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43" name="Text Box 12">
            <a:extLst>
              <a:ext uri="{FF2B5EF4-FFF2-40B4-BE49-F238E27FC236}">
                <a16:creationId xmlns:a16="http://schemas.microsoft.com/office/drawing/2014/main" id="{0661875B-0181-908A-35C2-B2A75760836B}"/>
              </a:ext>
            </a:extLst>
          </p:cNvPr>
          <p:cNvSpPr txBox="1">
            <a:spLocks noChangeArrowheads="1"/>
          </p:cNvSpPr>
          <p:nvPr/>
        </p:nvSpPr>
        <p:spPr bwMode="auto">
          <a:xfrm>
            <a:off x="7315200" y="1959531"/>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Servers</a:t>
            </a:r>
          </a:p>
        </p:txBody>
      </p:sp>
      <p:sp>
        <p:nvSpPr>
          <p:cNvPr id="1044" name="Text Box 12">
            <a:extLst>
              <a:ext uri="{FF2B5EF4-FFF2-40B4-BE49-F238E27FC236}">
                <a16:creationId xmlns:a16="http://schemas.microsoft.com/office/drawing/2014/main" id="{DE487347-535C-C485-26C4-6B3DCB3E38BF}"/>
              </a:ext>
            </a:extLst>
          </p:cNvPr>
          <p:cNvSpPr txBox="1">
            <a:spLocks noChangeArrowheads="1"/>
          </p:cNvSpPr>
          <p:nvPr/>
        </p:nvSpPr>
        <p:spPr bwMode="auto">
          <a:xfrm>
            <a:off x="976412" y="3479644"/>
            <a:ext cx="230018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err="1"/>
              <a:t>Continous</a:t>
            </a:r>
            <a:r>
              <a:rPr lang="en-US" sz="1200" dirty="0"/>
              <a:t> Integration / Delivery of Formal Methods</a:t>
            </a:r>
          </a:p>
        </p:txBody>
      </p:sp>
    </p:spTree>
    <p:extLst>
      <p:ext uri="{BB962C8B-B14F-4D97-AF65-F5344CB8AC3E}">
        <p14:creationId xmlns:p14="http://schemas.microsoft.com/office/powerpoint/2010/main" val="410568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4" descr="Data centre with server racks isometric 3d icon Vector Image">
            <a:extLst>
              <a:ext uri="{FF2B5EF4-FFF2-40B4-BE49-F238E27FC236}">
                <a16:creationId xmlns:a16="http://schemas.microsoft.com/office/drawing/2014/main" id="{73289E80-AE93-02B2-90A5-D424A85DCB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86550" y="2144097"/>
            <a:ext cx="1333499" cy="143730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C70EA207-4D80-C5E0-9D6C-DACD2DF145C4}"/>
              </a:ext>
            </a:extLst>
          </p:cNvPr>
          <p:cNvSpPr/>
          <p:nvPr/>
        </p:nvSpPr>
        <p:spPr bwMode="auto">
          <a:xfrm>
            <a:off x="4170149" y="1980084"/>
            <a:ext cx="2514600" cy="1495667"/>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2" name="Title 1">
            <a:extLst>
              <a:ext uri="{FF2B5EF4-FFF2-40B4-BE49-F238E27FC236}">
                <a16:creationId xmlns:a16="http://schemas.microsoft.com/office/drawing/2014/main" id="{2C51AAEB-13A4-34E4-50D7-77923C7D339E}"/>
              </a:ext>
            </a:extLst>
          </p:cNvPr>
          <p:cNvSpPr>
            <a:spLocks noGrp="1"/>
          </p:cNvSpPr>
          <p:nvPr>
            <p:ph type="title"/>
          </p:nvPr>
        </p:nvSpPr>
        <p:spPr/>
        <p:txBody>
          <a:bodyPr/>
          <a:lstStyle/>
          <a:p>
            <a:r>
              <a:rPr lang="en-US" sz="3200" dirty="0"/>
              <a:t>Scaling Up – </a:t>
            </a:r>
            <a:br>
              <a:rPr lang="en-US" sz="3200" dirty="0"/>
            </a:br>
            <a:r>
              <a:rPr lang="en-US" sz="3200" dirty="0"/>
              <a:t>Server-Based Deployment</a:t>
            </a:r>
          </a:p>
        </p:txBody>
      </p:sp>
      <p:sp>
        <p:nvSpPr>
          <p:cNvPr id="9" name="Content Placeholder 8">
            <a:extLst>
              <a:ext uri="{FF2B5EF4-FFF2-40B4-BE49-F238E27FC236}">
                <a16:creationId xmlns:a16="http://schemas.microsoft.com/office/drawing/2014/main" id="{ED0F59DB-74D8-1808-694D-C9D41D0B9BF0}"/>
              </a:ext>
            </a:extLst>
          </p:cNvPr>
          <p:cNvSpPr>
            <a:spLocks noGrp="1"/>
          </p:cNvSpPr>
          <p:nvPr>
            <p:ph idx="1"/>
          </p:nvPr>
        </p:nvSpPr>
        <p:spPr>
          <a:xfrm>
            <a:off x="685800" y="4406868"/>
            <a:ext cx="8153400" cy="1993931"/>
          </a:xfrm>
        </p:spPr>
        <p:txBody>
          <a:bodyPr/>
          <a:lstStyle/>
          <a:p>
            <a:r>
              <a:rPr lang="en-US" sz="1800" dirty="0"/>
              <a:t>Random generators and contract-based tests are farmed out to a configurable family of servers</a:t>
            </a:r>
          </a:p>
          <a:p>
            <a:r>
              <a:rPr lang="en-US" sz="1800" dirty="0"/>
              <a:t>Test vectors and results are serialized for flexible deployment, reporting, and replay of the tests</a:t>
            </a:r>
          </a:p>
          <a:p>
            <a:r>
              <a:rPr lang="en-US" sz="1800" dirty="0"/>
              <a:t>Currently hosted using our Jenkins setup, but easy for HAMR to automatically generate deployment scripts, e.g., for AWS, in the future </a:t>
            </a:r>
          </a:p>
        </p:txBody>
      </p:sp>
      <p:sp>
        <p:nvSpPr>
          <p:cNvPr id="4" name="Slide Number Placeholder 3">
            <a:extLst>
              <a:ext uri="{FF2B5EF4-FFF2-40B4-BE49-F238E27FC236}">
                <a16:creationId xmlns:a16="http://schemas.microsoft.com/office/drawing/2014/main" id="{42182E55-5F4A-BEE1-B79E-0ED7638A7DA6}"/>
              </a:ext>
            </a:extLst>
          </p:cNvPr>
          <p:cNvSpPr>
            <a:spLocks noGrp="1"/>
          </p:cNvSpPr>
          <p:nvPr>
            <p:ph type="sldNum" sz="quarter" idx="11"/>
          </p:nvPr>
        </p:nvSpPr>
        <p:spPr/>
        <p:txBody>
          <a:bodyPr/>
          <a:lstStyle/>
          <a:p>
            <a:pPr>
              <a:defRPr/>
            </a:pPr>
            <a:fld id="{6E0AA622-F4CE-604D-A669-CD3D12FC535C}" type="slidenum">
              <a:rPr lang="en-US" smtClean="0"/>
              <a:pPr>
                <a:defRPr/>
              </a:pPr>
              <a:t>41</a:t>
            </a:fld>
            <a:endParaRPr lang="en-US"/>
          </a:p>
        </p:txBody>
      </p:sp>
      <p:sp>
        <p:nvSpPr>
          <p:cNvPr id="7" name="Text Box 12">
            <a:extLst>
              <a:ext uri="{FF2B5EF4-FFF2-40B4-BE49-F238E27FC236}">
                <a16:creationId xmlns:a16="http://schemas.microsoft.com/office/drawing/2014/main" id="{849B0F5E-F17B-2F4A-1109-D73BB119AE60}"/>
              </a:ext>
            </a:extLst>
          </p:cNvPr>
          <p:cNvSpPr txBox="1">
            <a:spLocks noChangeArrowheads="1"/>
          </p:cNvSpPr>
          <p:nvPr/>
        </p:nvSpPr>
        <p:spPr bwMode="auto">
          <a:xfrm>
            <a:off x="4341168" y="3444323"/>
            <a:ext cx="2895600"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a:t>Map/Reduce Structure for Server-based Deployment of Contract-based Testing</a:t>
            </a:r>
          </a:p>
        </p:txBody>
      </p:sp>
      <p:sp>
        <p:nvSpPr>
          <p:cNvPr id="8" name="Text Box 4">
            <a:extLst>
              <a:ext uri="{FF2B5EF4-FFF2-40B4-BE49-F238E27FC236}">
                <a16:creationId xmlns:a16="http://schemas.microsoft.com/office/drawing/2014/main" id="{F5E262EC-DE49-67F2-D448-CD39223B8A64}"/>
              </a:ext>
            </a:extLst>
          </p:cNvPr>
          <p:cNvSpPr txBox="1">
            <a:spLocks noChangeArrowheads="1"/>
          </p:cNvSpPr>
          <p:nvPr/>
        </p:nvSpPr>
        <p:spPr bwMode="auto">
          <a:xfrm>
            <a:off x="609600" y="1181352"/>
            <a:ext cx="7836788"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HAMR generates a server-based deployment to run the framework in a distributed/parallel fashion...</a:t>
            </a:r>
          </a:p>
        </p:txBody>
      </p:sp>
      <p:pic>
        <p:nvPicPr>
          <p:cNvPr id="10" name="Picture 9">
            <a:extLst>
              <a:ext uri="{FF2B5EF4-FFF2-40B4-BE49-F238E27FC236}">
                <a16:creationId xmlns:a16="http://schemas.microsoft.com/office/drawing/2014/main" id="{ED39156D-8338-7BBE-4ECD-049874917E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80084"/>
            <a:ext cx="1676400" cy="1083580"/>
          </a:xfrm>
          <a:prstGeom prst="rect">
            <a:avLst/>
          </a:prstGeom>
        </p:spPr>
      </p:pic>
      <p:cxnSp>
        <p:nvCxnSpPr>
          <p:cNvPr id="12" name="Straight Connector 11">
            <a:extLst>
              <a:ext uri="{FF2B5EF4-FFF2-40B4-BE49-F238E27FC236}">
                <a16:creationId xmlns:a16="http://schemas.microsoft.com/office/drawing/2014/main" id="{0A510962-AD76-ABBC-6A28-0F11F3843D25}"/>
              </a:ext>
            </a:extLst>
          </p:cNvPr>
          <p:cNvCxnSpPr/>
          <p:nvPr/>
        </p:nvCxnSpPr>
        <p:spPr bwMode="auto">
          <a:xfrm>
            <a:off x="4762500" y="2203867"/>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6F6F656-07D7-F55F-4E84-D02CF5E65C7B}"/>
              </a:ext>
            </a:extLst>
          </p:cNvPr>
          <p:cNvCxnSpPr>
            <a:cxnSpLocks/>
          </p:cNvCxnSpPr>
          <p:nvPr/>
        </p:nvCxnSpPr>
        <p:spPr bwMode="auto">
          <a:xfrm>
            <a:off x="4572000" y="2521874"/>
            <a:ext cx="16764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005073E-20C0-D9B8-B415-F2D958D4BFBF}"/>
              </a:ext>
            </a:extLst>
          </p:cNvPr>
          <p:cNvCxnSpPr>
            <a:cxnSpLocks/>
          </p:cNvCxnSpPr>
          <p:nvPr/>
        </p:nvCxnSpPr>
        <p:spPr bwMode="auto">
          <a:xfrm>
            <a:off x="4572000" y="2895600"/>
            <a:ext cx="16002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1164F4-141A-3F03-1F35-2FC30AF72570}"/>
              </a:ext>
            </a:extLst>
          </p:cNvPr>
          <p:cNvCxnSpPr/>
          <p:nvPr/>
        </p:nvCxnSpPr>
        <p:spPr bwMode="auto">
          <a:xfrm>
            <a:off x="4762500" y="3124200"/>
            <a:ext cx="1333500"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D6455D-0CAB-89C6-61A0-50AA9838848E}"/>
              </a:ext>
            </a:extLst>
          </p:cNvPr>
          <p:cNvCxnSpPr>
            <a:cxnSpLocks/>
          </p:cNvCxnSpPr>
          <p:nvPr/>
        </p:nvCxnSpPr>
        <p:spPr bwMode="auto">
          <a:xfrm flipH="1">
            <a:off x="44196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E76834-C70A-1E32-5B56-AD73AD518821}"/>
              </a:ext>
            </a:extLst>
          </p:cNvPr>
          <p:cNvCxnSpPr>
            <a:cxnSpLocks/>
          </p:cNvCxnSpPr>
          <p:nvPr/>
        </p:nvCxnSpPr>
        <p:spPr bwMode="auto">
          <a:xfrm>
            <a:off x="44196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AE493A7-78D4-D4A6-32E6-FEB4595B3617}"/>
              </a:ext>
            </a:extLst>
          </p:cNvPr>
          <p:cNvCxnSpPr>
            <a:cxnSpLocks/>
          </p:cNvCxnSpPr>
          <p:nvPr/>
        </p:nvCxnSpPr>
        <p:spPr bwMode="auto">
          <a:xfrm>
            <a:off x="6096000" y="2203866"/>
            <a:ext cx="342900" cy="463134"/>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4690CB-3D04-DF75-C905-301B7C7A6D59}"/>
              </a:ext>
            </a:extLst>
          </p:cNvPr>
          <p:cNvCxnSpPr>
            <a:cxnSpLocks/>
          </p:cNvCxnSpPr>
          <p:nvPr/>
        </p:nvCxnSpPr>
        <p:spPr bwMode="auto">
          <a:xfrm flipH="1">
            <a:off x="6096000" y="2706703"/>
            <a:ext cx="342900" cy="417497"/>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E6068A3-6024-FDBE-6F40-FCCD5CC829A6}"/>
              </a:ext>
            </a:extLst>
          </p:cNvPr>
          <p:cNvSpPr txBox="1"/>
          <p:nvPr/>
        </p:nvSpPr>
        <p:spPr>
          <a:xfrm rot="16200000">
            <a:off x="5557174" y="2486401"/>
            <a:ext cx="463588" cy="461665"/>
          </a:xfrm>
          <a:prstGeom prst="rect">
            <a:avLst/>
          </a:prstGeom>
          <a:noFill/>
        </p:spPr>
        <p:txBody>
          <a:bodyPr wrap="none" rtlCol="0">
            <a:spAutoFit/>
          </a:bodyPr>
          <a:lstStyle/>
          <a:p>
            <a:r>
              <a:rPr lang="en-US" dirty="0"/>
              <a:t>...</a:t>
            </a:r>
          </a:p>
        </p:txBody>
      </p:sp>
      <p:grpSp>
        <p:nvGrpSpPr>
          <p:cNvPr id="52" name="Group 51">
            <a:extLst>
              <a:ext uri="{FF2B5EF4-FFF2-40B4-BE49-F238E27FC236}">
                <a16:creationId xmlns:a16="http://schemas.microsoft.com/office/drawing/2014/main" id="{F328093E-6034-16A8-D6C7-E4AE1626A299}"/>
              </a:ext>
            </a:extLst>
          </p:cNvPr>
          <p:cNvGrpSpPr/>
          <p:nvPr/>
        </p:nvGrpSpPr>
        <p:grpSpPr>
          <a:xfrm>
            <a:off x="5012009" y="2056282"/>
            <a:ext cx="679592" cy="315296"/>
            <a:chOff x="1682610" y="3429000"/>
            <a:chExt cx="679592" cy="315296"/>
          </a:xfrm>
        </p:grpSpPr>
        <p:sp>
          <p:nvSpPr>
            <p:cNvPr id="51" name="Rectangle 50">
              <a:extLst>
                <a:ext uri="{FF2B5EF4-FFF2-40B4-BE49-F238E27FC236}">
                  <a16:creationId xmlns:a16="http://schemas.microsoft.com/office/drawing/2014/main" id="{4408CA39-AE52-54D0-E5F4-212D7732A08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49" name="Group 48">
              <a:extLst>
                <a:ext uri="{FF2B5EF4-FFF2-40B4-BE49-F238E27FC236}">
                  <a16:creationId xmlns:a16="http://schemas.microsoft.com/office/drawing/2014/main" id="{A73F6251-AE6C-AA62-EFD0-56D9A4FBB868}"/>
                </a:ext>
              </a:extLst>
            </p:cNvPr>
            <p:cNvGrpSpPr/>
            <p:nvPr/>
          </p:nvGrpSpPr>
          <p:grpSpPr>
            <a:xfrm>
              <a:off x="1682610" y="3429000"/>
              <a:ext cx="679592" cy="293185"/>
              <a:chOff x="1602307" y="3429000"/>
              <a:chExt cx="1052887" cy="609600"/>
            </a:xfrm>
          </p:grpSpPr>
          <p:cxnSp>
            <p:nvCxnSpPr>
              <p:cNvPr id="31" name="Straight Connector 30">
                <a:extLst>
                  <a:ext uri="{FF2B5EF4-FFF2-40B4-BE49-F238E27FC236}">
                    <a16:creationId xmlns:a16="http://schemas.microsoft.com/office/drawing/2014/main" id="{603513B0-3B06-5AA9-632C-7A87C3A81310}"/>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BC63C4-5231-C512-1EF3-CE056AC25387}"/>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B7407D2-AA47-B41B-D0B7-98AC5959AB3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D5B7FBF-83AB-1BA0-97AE-A267E5A79F10}"/>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7B8A561-CA88-5135-525D-698156B3E712}"/>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39" name="Straight Connector 38">
                <a:extLst>
                  <a:ext uri="{FF2B5EF4-FFF2-40B4-BE49-F238E27FC236}">
                    <a16:creationId xmlns:a16="http://schemas.microsoft.com/office/drawing/2014/main" id="{19C47BAB-3805-0077-DA35-D15C238FACC8}"/>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6468CD-0152-4E79-14A0-9D0F2EE1DBC4}"/>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5455E8-5219-91E6-B0BF-91FB5E922C26}"/>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3" name="Group 52">
            <a:extLst>
              <a:ext uri="{FF2B5EF4-FFF2-40B4-BE49-F238E27FC236}">
                <a16:creationId xmlns:a16="http://schemas.microsoft.com/office/drawing/2014/main" id="{1A791A23-AE77-C853-822E-0A5F0C3FA17D}"/>
              </a:ext>
            </a:extLst>
          </p:cNvPr>
          <p:cNvGrpSpPr/>
          <p:nvPr/>
        </p:nvGrpSpPr>
        <p:grpSpPr>
          <a:xfrm>
            <a:off x="5035408" y="2427904"/>
            <a:ext cx="679592" cy="315296"/>
            <a:chOff x="1682610" y="3429000"/>
            <a:chExt cx="679592" cy="315296"/>
          </a:xfrm>
        </p:grpSpPr>
        <p:sp>
          <p:nvSpPr>
            <p:cNvPr id="54" name="Rectangle 53">
              <a:extLst>
                <a:ext uri="{FF2B5EF4-FFF2-40B4-BE49-F238E27FC236}">
                  <a16:creationId xmlns:a16="http://schemas.microsoft.com/office/drawing/2014/main" id="{EA248549-E161-6466-2028-66150979B94D}"/>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55" name="Group 54">
              <a:extLst>
                <a:ext uri="{FF2B5EF4-FFF2-40B4-BE49-F238E27FC236}">
                  <a16:creationId xmlns:a16="http://schemas.microsoft.com/office/drawing/2014/main" id="{36AC018B-6F64-4270-667F-BD09C315FA0C}"/>
                </a:ext>
              </a:extLst>
            </p:cNvPr>
            <p:cNvGrpSpPr/>
            <p:nvPr/>
          </p:nvGrpSpPr>
          <p:grpSpPr>
            <a:xfrm>
              <a:off x="1682610" y="3429000"/>
              <a:ext cx="679592" cy="293185"/>
              <a:chOff x="1602307" y="3429000"/>
              <a:chExt cx="1052887" cy="609600"/>
            </a:xfrm>
          </p:grpSpPr>
          <p:cxnSp>
            <p:nvCxnSpPr>
              <p:cNvPr id="56" name="Straight Connector 55">
                <a:extLst>
                  <a:ext uri="{FF2B5EF4-FFF2-40B4-BE49-F238E27FC236}">
                    <a16:creationId xmlns:a16="http://schemas.microsoft.com/office/drawing/2014/main" id="{C49C4B5A-8205-0903-A811-53FB47A469E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7FE9AB1-DAC5-FAE6-45F4-DAEBF71CC2AC}"/>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5255005-411F-AFD2-91F9-D0CBC695E810}"/>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4E015F-7A5E-E156-1165-EF838AD05182}"/>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746C8EE-EF6D-A4B4-9E32-AE42D474C35B}"/>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61" name="Straight Connector 60">
                <a:extLst>
                  <a:ext uri="{FF2B5EF4-FFF2-40B4-BE49-F238E27FC236}">
                    <a16:creationId xmlns:a16="http://schemas.microsoft.com/office/drawing/2014/main" id="{956219F5-3358-7C4C-5394-4F502F128B8F}"/>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B66DD9D-8DB3-F6D4-2BED-CCDAB5347188}"/>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6A592B-B3E5-FCD9-5700-D811417BAAEC}"/>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024" name="Group 1023">
            <a:extLst>
              <a:ext uri="{FF2B5EF4-FFF2-40B4-BE49-F238E27FC236}">
                <a16:creationId xmlns:a16="http://schemas.microsoft.com/office/drawing/2014/main" id="{B36614B6-8D4A-D517-1DAC-5A4FACEC7F97}"/>
              </a:ext>
            </a:extLst>
          </p:cNvPr>
          <p:cNvGrpSpPr/>
          <p:nvPr/>
        </p:nvGrpSpPr>
        <p:grpSpPr>
          <a:xfrm>
            <a:off x="5029200" y="3037504"/>
            <a:ext cx="679592" cy="315296"/>
            <a:chOff x="1682610" y="3429000"/>
            <a:chExt cx="679592" cy="315296"/>
          </a:xfrm>
        </p:grpSpPr>
        <p:sp>
          <p:nvSpPr>
            <p:cNvPr id="1025" name="Rectangle 1024">
              <a:extLst>
                <a:ext uri="{FF2B5EF4-FFF2-40B4-BE49-F238E27FC236}">
                  <a16:creationId xmlns:a16="http://schemas.microsoft.com/office/drawing/2014/main" id="{8BDF0377-EE48-9B88-7DE5-709D6F1A52BF}"/>
                </a:ext>
              </a:extLst>
            </p:cNvPr>
            <p:cNvSpPr/>
            <p:nvPr/>
          </p:nvSpPr>
          <p:spPr bwMode="auto">
            <a:xfrm>
              <a:off x="1828801" y="3429000"/>
              <a:ext cx="533401" cy="31529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027" name="Group 1026">
              <a:extLst>
                <a:ext uri="{FF2B5EF4-FFF2-40B4-BE49-F238E27FC236}">
                  <a16:creationId xmlns:a16="http://schemas.microsoft.com/office/drawing/2014/main" id="{A5D6F71D-DC73-E0AD-B464-067BD4971CF8}"/>
                </a:ext>
              </a:extLst>
            </p:cNvPr>
            <p:cNvGrpSpPr/>
            <p:nvPr/>
          </p:nvGrpSpPr>
          <p:grpSpPr>
            <a:xfrm>
              <a:off x="1682610" y="3429000"/>
              <a:ext cx="679592" cy="293185"/>
              <a:chOff x="1602307" y="3429000"/>
              <a:chExt cx="1052887" cy="609600"/>
            </a:xfrm>
          </p:grpSpPr>
          <p:cxnSp>
            <p:nvCxnSpPr>
              <p:cNvPr id="1028" name="Straight Connector 1027">
                <a:extLst>
                  <a:ext uri="{FF2B5EF4-FFF2-40B4-BE49-F238E27FC236}">
                    <a16:creationId xmlns:a16="http://schemas.microsoft.com/office/drawing/2014/main" id="{9A0303BF-5350-8D86-EB70-206C9B585437}"/>
                  </a:ext>
                </a:extLst>
              </p:cNvPr>
              <p:cNvCxnSpPr>
                <a:cxnSpLocks/>
              </p:cNvCxnSpPr>
              <p:nvPr/>
            </p:nvCxnSpPr>
            <p:spPr bwMode="auto">
              <a:xfrm>
                <a:off x="1828800" y="34290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EF9E5FD6-71AC-E21A-2FC6-A979FF1E884F}"/>
                  </a:ext>
                </a:extLst>
              </p:cNvPr>
              <p:cNvCxnSpPr>
                <a:cxnSpLocks/>
              </p:cNvCxnSpPr>
              <p:nvPr/>
            </p:nvCxnSpPr>
            <p:spPr bwMode="auto">
              <a:xfrm>
                <a:off x="1828800" y="35433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9880588D-F3CD-85B4-FB63-C8DCB696457B}"/>
                  </a:ext>
                </a:extLst>
              </p:cNvPr>
              <p:cNvCxnSpPr>
                <a:cxnSpLocks/>
              </p:cNvCxnSpPr>
              <p:nvPr/>
            </p:nvCxnSpPr>
            <p:spPr bwMode="auto">
              <a:xfrm>
                <a:off x="1828800" y="3657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32E6CAD3-C8D5-DEAC-8C8A-B5E7512F1F75}"/>
                  </a:ext>
                </a:extLst>
              </p:cNvPr>
              <p:cNvCxnSpPr>
                <a:cxnSpLocks/>
              </p:cNvCxnSpPr>
              <p:nvPr/>
            </p:nvCxnSpPr>
            <p:spPr bwMode="auto">
              <a:xfrm>
                <a:off x="1828800" y="39624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FC078C0E-0C1B-F6AF-A690-344B474A9069}"/>
                  </a:ext>
                </a:extLst>
              </p:cNvPr>
              <p:cNvSpPr txBox="1"/>
              <p:nvPr/>
            </p:nvSpPr>
            <p:spPr>
              <a:xfrm rot="16200000">
                <a:off x="1750085" y="3479129"/>
                <a:ext cx="348172" cy="643728"/>
              </a:xfrm>
              <a:prstGeom prst="rect">
                <a:avLst/>
              </a:prstGeom>
              <a:noFill/>
            </p:spPr>
            <p:txBody>
              <a:bodyPr wrap="square" rtlCol="0">
                <a:spAutoFit/>
              </a:bodyPr>
              <a:lstStyle/>
              <a:p>
                <a:r>
                  <a:rPr lang="en-US" sz="700" dirty="0"/>
                  <a:t>...</a:t>
                </a:r>
                <a:endParaRPr lang="en-US" sz="1400" dirty="0"/>
              </a:p>
            </p:txBody>
          </p:sp>
          <p:cxnSp>
            <p:nvCxnSpPr>
              <p:cNvPr id="1033" name="Straight Connector 1032">
                <a:extLst>
                  <a:ext uri="{FF2B5EF4-FFF2-40B4-BE49-F238E27FC236}">
                    <a16:creationId xmlns:a16="http://schemas.microsoft.com/office/drawing/2014/main" id="{0BDD1CDB-42B5-2CB0-8164-98740889D513}"/>
                  </a:ext>
                </a:extLst>
              </p:cNvPr>
              <p:cNvCxnSpPr>
                <a:cxnSpLocks/>
              </p:cNvCxnSpPr>
              <p:nvPr/>
            </p:nvCxnSpPr>
            <p:spPr bwMode="auto">
              <a:xfrm>
                <a:off x="1828800" y="4038600"/>
                <a:ext cx="826394" cy="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9894C43B-7022-A073-237D-26DDE53FBA80}"/>
                  </a:ext>
                </a:extLst>
              </p:cNvPr>
              <p:cNvCxnSpPr>
                <a:cxnSpLocks/>
              </p:cNvCxnSpPr>
              <p:nvPr/>
            </p:nvCxnSpPr>
            <p:spPr bwMode="auto">
              <a:xfrm>
                <a:off x="2655194"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B0C177CC-8833-26EC-8014-9FCB335615BA}"/>
                  </a:ext>
                </a:extLst>
              </p:cNvPr>
              <p:cNvCxnSpPr>
                <a:cxnSpLocks/>
              </p:cNvCxnSpPr>
              <p:nvPr/>
            </p:nvCxnSpPr>
            <p:spPr bwMode="auto">
              <a:xfrm>
                <a:off x="1828800" y="3429000"/>
                <a:ext cx="0" cy="609600"/>
              </a:xfrm>
              <a:prstGeom prst="line">
                <a:avLst/>
              </a:prstGeom>
              <a:ln w="28575">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042" name="Bent Arrow 1041">
            <a:extLst>
              <a:ext uri="{FF2B5EF4-FFF2-40B4-BE49-F238E27FC236}">
                <a16:creationId xmlns:a16="http://schemas.microsoft.com/office/drawing/2014/main" id="{B85010E7-9E24-4692-0702-814B0B65F3F4}"/>
              </a:ext>
            </a:extLst>
          </p:cNvPr>
          <p:cNvSpPr/>
          <p:nvPr/>
        </p:nvSpPr>
        <p:spPr bwMode="auto">
          <a:xfrm flipV="1">
            <a:off x="2359828" y="3065022"/>
            <a:ext cx="593611" cy="562511"/>
          </a:xfrm>
          <a:prstGeom prst="bentArrow">
            <a:avLst>
              <a:gd name="adj1" fmla="val 34299"/>
              <a:gd name="adj2" fmla="val 49459"/>
              <a:gd name="adj3" fmla="val 25000"/>
              <a:gd name="adj4" fmla="val 55878"/>
            </a:avLst>
          </a:prstGeom>
          <a:solidFill>
            <a:schemeClr val="accent5">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43" name="Text Box 12">
            <a:extLst>
              <a:ext uri="{FF2B5EF4-FFF2-40B4-BE49-F238E27FC236}">
                <a16:creationId xmlns:a16="http://schemas.microsoft.com/office/drawing/2014/main" id="{0661875B-0181-908A-35C2-B2A75760836B}"/>
              </a:ext>
            </a:extLst>
          </p:cNvPr>
          <p:cNvSpPr txBox="1">
            <a:spLocks noChangeArrowheads="1"/>
          </p:cNvSpPr>
          <p:nvPr/>
        </p:nvSpPr>
        <p:spPr bwMode="auto">
          <a:xfrm>
            <a:off x="7315200" y="1959531"/>
            <a:ext cx="990600"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Servers</a:t>
            </a:r>
          </a:p>
        </p:txBody>
      </p:sp>
      <p:sp>
        <p:nvSpPr>
          <p:cNvPr id="1044" name="Text Box 12">
            <a:extLst>
              <a:ext uri="{FF2B5EF4-FFF2-40B4-BE49-F238E27FC236}">
                <a16:creationId xmlns:a16="http://schemas.microsoft.com/office/drawing/2014/main" id="{DE487347-535C-C485-26C4-6B3DCB3E38BF}"/>
              </a:ext>
            </a:extLst>
          </p:cNvPr>
          <p:cNvSpPr txBox="1">
            <a:spLocks noChangeArrowheads="1"/>
          </p:cNvSpPr>
          <p:nvPr/>
        </p:nvSpPr>
        <p:spPr bwMode="auto">
          <a:xfrm>
            <a:off x="976412" y="3479644"/>
            <a:ext cx="2300188" cy="461665"/>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dirty="0" err="1"/>
              <a:t>Continous</a:t>
            </a:r>
            <a:r>
              <a:rPr lang="en-US" sz="1200" dirty="0"/>
              <a:t> Integration / Delivery of Formal Methods</a:t>
            </a:r>
          </a:p>
        </p:txBody>
      </p:sp>
    </p:spTree>
    <p:extLst>
      <p:ext uri="{BB962C8B-B14F-4D97-AF65-F5344CB8AC3E}">
        <p14:creationId xmlns:p14="http://schemas.microsoft.com/office/powerpoint/2010/main" val="407637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08EF-FBED-7522-B407-063BBCE07546}"/>
              </a:ext>
            </a:extLst>
          </p:cNvPr>
          <p:cNvSpPr>
            <a:spLocks noGrp="1"/>
          </p:cNvSpPr>
          <p:nvPr>
            <p:ph type="title"/>
          </p:nvPr>
        </p:nvSpPr>
        <p:spPr/>
        <p:txBody>
          <a:bodyPr/>
          <a:lstStyle/>
          <a:p>
            <a:r>
              <a:rPr lang="en-US" sz="3600" dirty="0"/>
              <a:t>Automatically Generated </a:t>
            </a:r>
            <a:br>
              <a:rPr lang="en-US" sz="3600" dirty="0"/>
            </a:br>
            <a:r>
              <a:rPr lang="en-US" sz="3600" dirty="0"/>
              <a:t>Test Reports</a:t>
            </a:r>
          </a:p>
        </p:txBody>
      </p:sp>
      <p:sp>
        <p:nvSpPr>
          <p:cNvPr id="5" name="Slide Number Placeholder 4">
            <a:extLst>
              <a:ext uri="{FF2B5EF4-FFF2-40B4-BE49-F238E27FC236}">
                <a16:creationId xmlns:a16="http://schemas.microsoft.com/office/drawing/2014/main" id="{D58A43CB-83D8-87E2-E850-0276EA22B175}"/>
              </a:ext>
            </a:extLst>
          </p:cNvPr>
          <p:cNvSpPr>
            <a:spLocks noGrp="1"/>
          </p:cNvSpPr>
          <p:nvPr>
            <p:ph type="sldNum" sz="quarter" idx="11"/>
          </p:nvPr>
        </p:nvSpPr>
        <p:spPr/>
        <p:txBody>
          <a:bodyPr/>
          <a:lstStyle/>
          <a:p>
            <a:pPr>
              <a:defRPr/>
            </a:pPr>
            <a:fld id="{C22399C2-1ADD-1549-9753-CEA7C1EED1B8}" type="slidenum">
              <a:rPr lang="en-US" smtClean="0"/>
              <a:pPr>
                <a:defRPr/>
              </a:pPr>
              <a:t>42</a:t>
            </a:fld>
            <a:endParaRPr lang="en-US"/>
          </a:p>
        </p:txBody>
      </p:sp>
      <p:pic>
        <p:nvPicPr>
          <p:cNvPr id="9" name="Picture 8">
            <a:extLst>
              <a:ext uri="{FF2B5EF4-FFF2-40B4-BE49-F238E27FC236}">
                <a16:creationId xmlns:a16="http://schemas.microsoft.com/office/drawing/2014/main" id="{5404CCC8-E360-B5C4-3C6F-BC9E7E4CA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714" y="1807393"/>
            <a:ext cx="4260537" cy="4731863"/>
          </a:xfrm>
          <a:prstGeom prst="rect">
            <a:avLst/>
          </a:prstGeom>
        </p:spPr>
      </p:pic>
      <p:sp>
        <p:nvSpPr>
          <p:cNvPr id="10" name="Text Box 4">
            <a:extLst>
              <a:ext uri="{FF2B5EF4-FFF2-40B4-BE49-F238E27FC236}">
                <a16:creationId xmlns:a16="http://schemas.microsoft.com/office/drawing/2014/main" id="{5BFAFFA9-377F-5A18-9FCD-76AD7FE1691F}"/>
              </a:ext>
            </a:extLst>
          </p:cNvPr>
          <p:cNvSpPr txBox="1">
            <a:spLocks noChangeArrowheads="1"/>
          </p:cNvSpPr>
          <p:nvPr/>
        </p:nvSpPr>
        <p:spPr bwMode="auto">
          <a:xfrm>
            <a:off x="621412" y="1229380"/>
            <a:ext cx="83701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HAMR’s server-based testing framework generates a collection of hyper-linked reports </a:t>
            </a:r>
            <a:br>
              <a:rPr lang="en-US" sz="1400" dirty="0"/>
            </a:br>
            <a:r>
              <a:rPr lang="en-US" sz="1400" dirty="0"/>
              <a:t>(good fodder for assurance case evidence)</a:t>
            </a:r>
          </a:p>
        </p:txBody>
      </p:sp>
      <p:sp>
        <p:nvSpPr>
          <p:cNvPr id="11" name="TextBox 10">
            <a:extLst>
              <a:ext uri="{FF2B5EF4-FFF2-40B4-BE49-F238E27FC236}">
                <a16:creationId xmlns:a16="http://schemas.microsoft.com/office/drawing/2014/main" id="{012C8B33-4497-F6B7-5C70-86577BC82E1F}"/>
              </a:ext>
            </a:extLst>
          </p:cNvPr>
          <p:cNvSpPr txBox="1"/>
          <p:nvPr/>
        </p:nvSpPr>
        <p:spPr>
          <a:xfrm>
            <a:off x="454006" y="6243935"/>
            <a:ext cx="463588" cy="461665"/>
          </a:xfrm>
          <a:prstGeom prst="rect">
            <a:avLst/>
          </a:prstGeom>
          <a:noFill/>
        </p:spPr>
        <p:txBody>
          <a:bodyPr wrap="none" rtlCol="0">
            <a:spAutoFit/>
          </a:bodyPr>
          <a:lstStyle/>
          <a:p>
            <a:r>
              <a:rPr lang="en-US" dirty="0"/>
              <a:t>...</a:t>
            </a:r>
          </a:p>
        </p:txBody>
      </p:sp>
      <p:grpSp>
        <p:nvGrpSpPr>
          <p:cNvPr id="16" name="Group 15">
            <a:extLst>
              <a:ext uri="{FF2B5EF4-FFF2-40B4-BE49-F238E27FC236}">
                <a16:creationId xmlns:a16="http://schemas.microsoft.com/office/drawing/2014/main" id="{B47ACC6B-15FF-EAC4-D5E0-1200CF946BBC}"/>
              </a:ext>
            </a:extLst>
          </p:cNvPr>
          <p:cNvGrpSpPr/>
          <p:nvPr/>
        </p:nvGrpSpPr>
        <p:grpSpPr>
          <a:xfrm>
            <a:off x="2895600" y="2057400"/>
            <a:ext cx="5715000" cy="4321403"/>
            <a:chOff x="2895600" y="2057400"/>
            <a:chExt cx="5715000" cy="4321403"/>
          </a:xfrm>
        </p:grpSpPr>
        <p:pic>
          <p:nvPicPr>
            <p:cNvPr id="8" name="Picture 7">
              <a:extLst>
                <a:ext uri="{FF2B5EF4-FFF2-40B4-BE49-F238E27FC236}">
                  <a16:creationId xmlns:a16="http://schemas.microsoft.com/office/drawing/2014/main" id="{5D45B048-0C78-EECF-D423-EE5F2D5653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2911" y="2057400"/>
              <a:ext cx="3143025" cy="2220151"/>
            </a:xfrm>
            <a:prstGeom prst="rect">
              <a:avLst/>
            </a:prstGeom>
          </p:spPr>
        </p:pic>
        <p:pic>
          <p:nvPicPr>
            <p:cNvPr id="12" name="Picture 11">
              <a:extLst>
                <a:ext uri="{FF2B5EF4-FFF2-40B4-BE49-F238E27FC236}">
                  <a16:creationId xmlns:a16="http://schemas.microsoft.com/office/drawing/2014/main" id="{0AFC36C6-F2FD-C998-E255-F6EF45B4FF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3600" y="4088834"/>
              <a:ext cx="2667000" cy="2289969"/>
            </a:xfrm>
            <a:prstGeom prst="rect">
              <a:avLst/>
            </a:prstGeom>
          </p:spPr>
        </p:pic>
        <p:sp>
          <p:nvSpPr>
            <p:cNvPr id="13" name="Rectangle 12">
              <a:extLst>
                <a:ext uri="{FF2B5EF4-FFF2-40B4-BE49-F238E27FC236}">
                  <a16:creationId xmlns:a16="http://schemas.microsoft.com/office/drawing/2014/main" id="{A650D069-0590-2F00-97B6-116550BBEAC1}"/>
                </a:ext>
              </a:extLst>
            </p:cNvPr>
            <p:cNvSpPr/>
            <p:nvPr/>
          </p:nvSpPr>
          <p:spPr bwMode="auto">
            <a:xfrm>
              <a:off x="2895600" y="2778794"/>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4" name="TextBox 13">
              <a:extLst>
                <a:ext uri="{FF2B5EF4-FFF2-40B4-BE49-F238E27FC236}">
                  <a16:creationId xmlns:a16="http://schemas.microsoft.com/office/drawing/2014/main" id="{24C0C5A6-A658-496B-AB56-0C280F473963}"/>
                </a:ext>
              </a:extLst>
            </p:cNvPr>
            <p:cNvSpPr txBox="1"/>
            <p:nvPr/>
          </p:nvSpPr>
          <p:spPr>
            <a:xfrm>
              <a:off x="3124200" y="2853604"/>
              <a:ext cx="1814471" cy="276999"/>
            </a:xfrm>
            <a:prstGeom prst="rect">
              <a:avLst/>
            </a:prstGeom>
            <a:noFill/>
          </p:spPr>
          <p:txBody>
            <a:bodyPr wrap="none" rtlCol="0">
              <a:spAutoFit/>
            </a:bodyPr>
            <a:lstStyle/>
            <a:p>
              <a:r>
                <a:rPr lang="en-US" sz="1200" i="1" dirty="0"/>
                <a:t>Linked coverage reports</a:t>
              </a:r>
            </a:p>
          </p:txBody>
        </p:sp>
        <p:sp>
          <p:nvSpPr>
            <p:cNvPr id="15" name="Bent Arrow 14">
              <a:extLst>
                <a:ext uri="{FF2B5EF4-FFF2-40B4-BE49-F238E27FC236}">
                  <a16:creationId xmlns:a16="http://schemas.microsoft.com/office/drawing/2014/main" id="{5E2074F5-7DB5-D70A-3C64-7FB83CBFFDE2}"/>
                </a:ext>
              </a:extLst>
            </p:cNvPr>
            <p:cNvSpPr/>
            <p:nvPr/>
          </p:nvSpPr>
          <p:spPr bwMode="auto">
            <a:xfrm flipV="1">
              <a:off x="3093424" y="2931191"/>
              <a:ext cx="2159487" cy="345409"/>
            </a:xfrm>
            <a:prstGeom prst="bentArrow">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3" name="TextBox 2">
            <a:extLst>
              <a:ext uri="{FF2B5EF4-FFF2-40B4-BE49-F238E27FC236}">
                <a16:creationId xmlns:a16="http://schemas.microsoft.com/office/drawing/2014/main" id="{E4E2D20E-0602-E06B-CC3E-401F2EF05810}"/>
              </a:ext>
            </a:extLst>
          </p:cNvPr>
          <p:cNvSpPr txBox="1"/>
          <p:nvPr/>
        </p:nvSpPr>
        <p:spPr>
          <a:xfrm>
            <a:off x="3871254" y="5195035"/>
            <a:ext cx="4690323" cy="1323439"/>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none" rtlCol="0">
            <a:spAutoFit/>
          </a:bodyPr>
          <a:lstStyle/>
          <a:p>
            <a:r>
              <a:rPr lang="en-US" sz="2000" u="sng" dirty="0"/>
              <a:t>See paper for summary of experiments:</a:t>
            </a:r>
          </a:p>
          <a:p>
            <a:pPr marL="342900" indent="-342900">
              <a:buFont typeface="Arial" panose="020B0604020202020204" pitchFamily="34" charset="0"/>
              <a:buChar char="•"/>
            </a:pPr>
            <a:r>
              <a:rPr lang="en-US" sz="2000" dirty="0" err="1"/>
              <a:t>Isolette</a:t>
            </a:r>
            <a:endParaRPr lang="en-US" sz="2000" dirty="0"/>
          </a:p>
          <a:p>
            <a:pPr marL="342900" indent="-342900">
              <a:buFont typeface="Arial" panose="020B0604020202020204" pitchFamily="34" charset="0"/>
              <a:buChar char="•"/>
            </a:pPr>
            <a:r>
              <a:rPr lang="en-US" sz="2000" dirty="0"/>
              <a:t>Temperature Control (event-based)</a:t>
            </a:r>
          </a:p>
          <a:p>
            <a:pPr marL="342900" indent="-342900">
              <a:buFont typeface="Arial" panose="020B0604020202020204" pitchFamily="34" charset="0"/>
              <a:buChar char="•"/>
            </a:pPr>
            <a:r>
              <a:rPr lang="en-US" sz="2000" dirty="0"/>
              <a:t>Nuclear Reactor Trip System </a:t>
            </a:r>
          </a:p>
        </p:txBody>
      </p:sp>
    </p:spTree>
    <p:extLst>
      <p:ext uri="{BB962C8B-B14F-4D97-AF65-F5344CB8AC3E}">
        <p14:creationId xmlns:p14="http://schemas.microsoft.com/office/powerpoint/2010/main" val="348020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Run-Time Monitoring</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43</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369332"/>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Run-Time Monitoring of GUMBO Component Contracts</a:t>
            </a:r>
          </a:p>
        </p:txBody>
      </p:sp>
      <p:grpSp>
        <p:nvGrpSpPr>
          <p:cNvPr id="36" name="Group 35">
            <a:extLst>
              <a:ext uri="{FF2B5EF4-FFF2-40B4-BE49-F238E27FC236}">
                <a16:creationId xmlns:a16="http://schemas.microsoft.com/office/drawing/2014/main" id="{17FC11F3-F03E-F2D6-967A-414132BEA858}"/>
              </a:ext>
            </a:extLst>
          </p:cNvPr>
          <p:cNvGrpSpPr/>
          <p:nvPr/>
        </p:nvGrpSpPr>
        <p:grpSpPr>
          <a:xfrm>
            <a:off x="1009519" y="1999738"/>
            <a:ext cx="5715000" cy="524131"/>
            <a:chOff x="609600" y="1761869"/>
            <a:chExt cx="8077200" cy="487304"/>
          </a:xfrm>
        </p:grpSpPr>
        <p:sp>
          <p:nvSpPr>
            <p:cNvPr id="26" name="TextBox 25">
              <a:extLst>
                <a:ext uri="{FF2B5EF4-FFF2-40B4-BE49-F238E27FC236}">
                  <a16:creationId xmlns:a16="http://schemas.microsoft.com/office/drawing/2014/main" id="{E81B7F57-E3CA-A5CF-EC45-6D74F53A2FBD}"/>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 name="Group 2">
              <a:extLst>
                <a:ext uri="{FF2B5EF4-FFF2-40B4-BE49-F238E27FC236}">
                  <a16:creationId xmlns:a16="http://schemas.microsoft.com/office/drawing/2014/main" id="{9066408A-243E-064A-C71F-709C0EC4CACF}"/>
                </a:ext>
              </a:extLst>
            </p:cNvPr>
            <p:cNvGrpSpPr/>
            <p:nvPr/>
          </p:nvGrpSpPr>
          <p:grpSpPr>
            <a:xfrm>
              <a:off x="685800" y="2057400"/>
              <a:ext cx="685800" cy="76200"/>
              <a:chOff x="685800" y="2057400"/>
              <a:chExt cx="685800" cy="76200"/>
            </a:xfrm>
          </p:grpSpPr>
          <p:cxnSp>
            <p:nvCxnSpPr>
              <p:cNvPr id="8" name="Straight Arrow Connector 7">
                <a:extLst>
                  <a:ext uri="{FF2B5EF4-FFF2-40B4-BE49-F238E27FC236}">
                    <a16:creationId xmlns:a16="http://schemas.microsoft.com/office/drawing/2014/main" id="{7D0B5CF4-8258-6AB4-3205-92AE6503C002}"/>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9" name="Oval 8">
                <a:extLst>
                  <a:ext uri="{FF2B5EF4-FFF2-40B4-BE49-F238E27FC236}">
                    <a16:creationId xmlns:a16="http://schemas.microsoft.com/office/drawing/2014/main" id="{8AA9AC5C-87BB-9C4E-8627-7FD1EF65870F}"/>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0" name="Oval 9">
              <a:extLst>
                <a:ext uri="{FF2B5EF4-FFF2-40B4-BE49-F238E27FC236}">
                  <a16:creationId xmlns:a16="http://schemas.microsoft.com/office/drawing/2014/main" id="{6839F235-18CE-D8DF-B966-937329AD9D82}"/>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1" name="Group 10">
              <a:extLst>
                <a:ext uri="{FF2B5EF4-FFF2-40B4-BE49-F238E27FC236}">
                  <a16:creationId xmlns:a16="http://schemas.microsoft.com/office/drawing/2014/main" id="{628A1D78-EA91-9603-6CBE-35293587BF72}"/>
                </a:ext>
              </a:extLst>
            </p:cNvPr>
            <p:cNvGrpSpPr/>
            <p:nvPr/>
          </p:nvGrpSpPr>
          <p:grpSpPr>
            <a:xfrm>
              <a:off x="1371600" y="2057400"/>
              <a:ext cx="685800" cy="76200"/>
              <a:chOff x="685800" y="2057400"/>
              <a:chExt cx="685800" cy="76200"/>
            </a:xfrm>
          </p:grpSpPr>
          <p:cxnSp>
            <p:nvCxnSpPr>
              <p:cNvPr id="12" name="Straight Arrow Connector 11">
                <a:extLst>
                  <a:ext uri="{FF2B5EF4-FFF2-40B4-BE49-F238E27FC236}">
                    <a16:creationId xmlns:a16="http://schemas.microsoft.com/office/drawing/2014/main" id="{13364D52-C797-4C92-62FA-9784077316A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3" name="Oval 12">
                <a:extLst>
                  <a:ext uri="{FF2B5EF4-FFF2-40B4-BE49-F238E27FC236}">
                    <a16:creationId xmlns:a16="http://schemas.microsoft.com/office/drawing/2014/main" id="{CAC528F0-2465-723A-3139-616B5F6F653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4" name="Group 13">
              <a:extLst>
                <a:ext uri="{FF2B5EF4-FFF2-40B4-BE49-F238E27FC236}">
                  <a16:creationId xmlns:a16="http://schemas.microsoft.com/office/drawing/2014/main" id="{4420D5AC-E805-C82A-3F30-37034C68CC7B}"/>
                </a:ext>
              </a:extLst>
            </p:cNvPr>
            <p:cNvGrpSpPr/>
            <p:nvPr/>
          </p:nvGrpSpPr>
          <p:grpSpPr>
            <a:xfrm>
              <a:off x="2057400" y="2057400"/>
              <a:ext cx="685800" cy="76200"/>
              <a:chOff x="685800" y="2057400"/>
              <a:chExt cx="685800" cy="76200"/>
            </a:xfrm>
          </p:grpSpPr>
          <p:cxnSp>
            <p:nvCxnSpPr>
              <p:cNvPr id="15" name="Straight Arrow Connector 14">
                <a:extLst>
                  <a:ext uri="{FF2B5EF4-FFF2-40B4-BE49-F238E27FC236}">
                    <a16:creationId xmlns:a16="http://schemas.microsoft.com/office/drawing/2014/main" id="{00C9718C-7D59-436F-C6F0-C1D77EA3EDA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6" name="Oval 15">
                <a:extLst>
                  <a:ext uri="{FF2B5EF4-FFF2-40B4-BE49-F238E27FC236}">
                    <a16:creationId xmlns:a16="http://schemas.microsoft.com/office/drawing/2014/main" id="{6A4B2E4A-7557-865E-6CCE-E1DF03BA6E6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17" name="Straight Arrow Connector 16">
              <a:extLst>
                <a:ext uri="{FF2B5EF4-FFF2-40B4-BE49-F238E27FC236}">
                  <a16:creationId xmlns:a16="http://schemas.microsoft.com/office/drawing/2014/main" id="{79430A29-F54E-9950-B6DD-A11B06A0F7C0}"/>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18" name="Group 17">
              <a:extLst>
                <a:ext uri="{FF2B5EF4-FFF2-40B4-BE49-F238E27FC236}">
                  <a16:creationId xmlns:a16="http://schemas.microsoft.com/office/drawing/2014/main" id="{4EB1D497-217C-3600-2FFE-49A76585CD76}"/>
                </a:ext>
              </a:extLst>
            </p:cNvPr>
            <p:cNvGrpSpPr/>
            <p:nvPr/>
          </p:nvGrpSpPr>
          <p:grpSpPr>
            <a:xfrm>
              <a:off x="4114800" y="2057400"/>
              <a:ext cx="685800" cy="76200"/>
              <a:chOff x="685800" y="2057400"/>
              <a:chExt cx="685800" cy="76200"/>
            </a:xfrm>
          </p:grpSpPr>
          <p:cxnSp>
            <p:nvCxnSpPr>
              <p:cNvPr id="19" name="Straight Arrow Connector 18">
                <a:extLst>
                  <a:ext uri="{FF2B5EF4-FFF2-40B4-BE49-F238E27FC236}">
                    <a16:creationId xmlns:a16="http://schemas.microsoft.com/office/drawing/2014/main" id="{DAB3211B-FAA6-090F-459A-2A196D694201}"/>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6D14B9B0-73BE-8B87-25C9-6254E1D1E7D9}"/>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1" name="Group 20">
              <a:extLst>
                <a:ext uri="{FF2B5EF4-FFF2-40B4-BE49-F238E27FC236}">
                  <a16:creationId xmlns:a16="http://schemas.microsoft.com/office/drawing/2014/main" id="{E37751C4-97BC-9BB0-A0CC-1864BCDD813C}"/>
                </a:ext>
              </a:extLst>
            </p:cNvPr>
            <p:cNvGrpSpPr/>
            <p:nvPr/>
          </p:nvGrpSpPr>
          <p:grpSpPr>
            <a:xfrm>
              <a:off x="4800600" y="2057400"/>
              <a:ext cx="685800" cy="76200"/>
              <a:chOff x="685800" y="2057400"/>
              <a:chExt cx="685800" cy="76200"/>
            </a:xfrm>
          </p:grpSpPr>
          <p:cxnSp>
            <p:nvCxnSpPr>
              <p:cNvPr id="22" name="Straight Arrow Connector 21">
                <a:extLst>
                  <a:ext uri="{FF2B5EF4-FFF2-40B4-BE49-F238E27FC236}">
                    <a16:creationId xmlns:a16="http://schemas.microsoft.com/office/drawing/2014/main" id="{40F8A53B-935D-8A47-E100-B2963D0F0248}"/>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3" name="Oval 22">
                <a:extLst>
                  <a:ext uri="{FF2B5EF4-FFF2-40B4-BE49-F238E27FC236}">
                    <a16:creationId xmlns:a16="http://schemas.microsoft.com/office/drawing/2014/main" id="{F1DC577A-E020-6D2C-4E6E-D04B2289B17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4" name="Straight Arrow Connector 23">
              <a:extLst>
                <a:ext uri="{FF2B5EF4-FFF2-40B4-BE49-F238E27FC236}">
                  <a16:creationId xmlns:a16="http://schemas.microsoft.com/office/drawing/2014/main" id="{69DBB3DF-43F9-BC0F-5539-58780F91A9C1}"/>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5" name="TextBox 24">
              <a:extLst>
                <a:ext uri="{FF2B5EF4-FFF2-40B4-BE49-F238E27FC236}">
                  <a16:creationId xmlns:a16="http://schemas.microsoft.com/office/drawing/2014/main" id="{C4C8FED3-1366-D28C-8F2C-975CF0787719}"/>
                </a:ext>
              </a:extLst>
            </p:cNvPr>
            <p:cNvSpPr txBox="1"/>
            <p:nvPr/>
          </p:nvSpPr>
          <p:spPr>
            <a:xfrm>
              <a:off x="3498812" y="1787508"/>
              <a:ext cx="463588" cy="461665"/>
            </a:xfrm>
            <a:prstGeom prst="rect">
              <a:avLst/>
            </a:prstGeom>
            <a:noFill/>
          </p:spPr>
          <p:txBody>
            <a:bodyPr wrap="none" rtlCol="0">
              <a:spAutoFit/>
            </a:bodyPr>
            <a:lstStyle/>
            <a:p>
              <a:r>
                <a:rPr lang="en-US" dirty="0"/>
                <a:t>...</a:t>
              </a:r>
            </a:p>
          </p:txBody>
        </p:sp>
        <p:grpSp>
          <p:nvGrpSpPr>
            <p:cNvPr id="27" name="Group 26">
              <a:extLst>
                <a:ext uri="{FF2B5EF4-FFF2-40B4-BE49-F238E27FC236}">
                  <a16:creationId xmlns:a16="http://schemas.microsoft.com/office/drawing/2014/main" id="{103263FD-9C8E-DD58-3E63-9A71A55BDA05}"/>
                </a:ext>
              </a:extLst>
            </p:cNvPr>
            <p:cNvGrpSpPr/>
            <p:nvPr/>
          </p:nvGrpSpPr>
          <p:grpSpPr>
            <a:xfrm>
              <a:off x="6705600" y="2057400"/>
              <a:ext cx="685800" cy="76200"/>
              <a:chOff x="685800" y="2057400"/>
              <a:chExt cx="685800" cy="76200"/>
            </a:xfrm>
          </p:grpSpPr>
          <p:cxnSp>
            <p:nvCxnSpPr>
              <p:cNvPr id="28" name="Straight Arrow Connector 27">
                <a:extLst>
                  <a:ext uri="{FF2B5EF4-FFF2-40B4-BE49-F238E27FC236}">
                    <a16:creationId xmlns:a16="http://schemas.microsoft.com/office/drawing/2014/main" id="{CB982EAF-5832-4AA1-60FF-862B600AB0E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1B215790-E8E9-CB4F-1082-4BBE6E3D40A4}"/>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0" name="Group 29">
              <a:extLst>
                <a:ext uri="{FF2B5EF4-FFF2-40B4-BE49-F238E27FC236}">
                  <a16:creationId xmlns:a16="http://schemas.microsoft.com/office/drawing/2014/main" id="{BF7E6E75-6DEB-71B3-5CBC-A7CCC2E41D57}"/>
                </a:ext>
              </a:extLst>
            </p:cNvPr>
            <p:cNvGrpSpPr/>
            <p:nvPr/>
          </p:nvGrpSpPr>
          <p:grpSpPr>
            <a:xfrm>
              <a:off x="7391400" y="2057400"/>
              <a:ext cx="685800" cy="76200"/>
              <a:chOff x="685800" y="2057400"/>
              <a:chExt cx="685800" cy="76200"/>
            </a:xfrm>
          </p:grpSpPr>
          <p:cxnSp>
            <p:nvCxnSpPr>
              <p:cNvPr id="31" name="Straight Arrow Connector 30">
                <a:extLst>
                  <a:ext uri="{FF2B5EF4-FFF2-40B4-BE49-F238E27FC236}">
                    <a16:creationId xmlns:a16="http://schemas.microsoft.com/office/drawing/2014/main" id="{C624C5FD-D9CC-7979-E265-712835F42755}"/>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2" name="Oval 31">
                <a:extLst>
                  <a:ext uri="{FF2B5EF4-FFF2-40B4-BE49-F238E27FC236}">
                    <a16:creationId xmlns:a16="http://schemas.microsoft.com/office/drawing/2014/main" id="{71BEBFCD-CFF3-820F-99BE-643A38C083E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3" name="Straight Arrow Connector 32">
              <a:extLst>
                <a:ext uri="{FF2B5EF4-FFF2-40B4-BE49-F238E27FC236}">
                  <a16:creationId xmlns:a16="http://schemas.microsoft.com/office/drawing/2014/main" id="{3B6A7498-A102-9BBE-5A28-C271FC631CC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sp>
        <p:nvSpPr>
          <p:cNvPr id="38" name="TextBox 37">
            <a:extLst>
              <a:ext uri="{FF2B5EF4-FFF2-40B4-BE49-F238E27FC236}">
                <a16:creationId xmlns:a16="http://schemas.microsoft.com/office/drawing/2014/main" id="{30B21B5C-EFB9-9876-B8E3-ABAC117ED523}"/>
              </a:ext>
            </a:extLst>
          </p:cNvPr>
          <p:cNvSpPr txBox="1"/>
          <p:nvPr/>
        </p:nvSpPr>
        <p:spPr>
          <a:xfrm>
            <a:off x="983664" y="1667519"/>
            <a:ext cx="6341134" cy="523220"/>
          </a:xfrm>
          <a:prstGeom prst="rect">
            <a:avLst/>
          </a:prstGeom>
          <a:noFill/>
        </p:spPr>
        <p:txBody>
          <a:bodyPr wrap="square" rtlCol="0">
            <a:spAutoFit/>
          </a:bodyPr>
          <a:lstStyle/>
          <a:p>
            <a:r>
              <a:rPr lang="en-US" sz="1400" i="1" dirty="0"/>
              <a:t>Each trace step represents a task dispatch </a:t>
            </a:r>
          </a:p>
          <a:p>
            <a:r>
              <a:rPr lang="en-US" sz="1400" i="1" dirty="0"/>
              <a:t>(e.g., slot in static schedule for seL4 as used on DARPA CASE)</a:t>
            </a:r>
          </a:p>
        </p:txBody>
      </p:sp>
      <p:grpSp>
        <p:nvGrpSpPr>
          <p:cNvPr id="62" name="Group 61">
            <a:extLst>
              <a:ext uri="{FF2B5EF4-FFF2-40B4-BE49-F238E27FC236}">
                <a16:creationId xmlns:a16="http://schemas.microsoft.com/office/drawing/2014/main" id="{F72BA62E-8643-6217-C336-F8B27BF38426}"/>
              </a:ext>
            </a:extLst>
          </p:cNvPr>
          <p:cNvGrpSpPr/>
          <p:nvPr/>
        </p:nvGrpSpPr>
        <p:grpSpPr>
          <a:xfrm>
            <a:off x="979667" y="2880704"/>
            <a:ext cx="3251566" cy="1843696"/>
            <a:chOff x="979667" y="2880704"/>
            <a:chExt cx="3251566" cy="1843696"/>
          </a:xfrm>
        </p:grpSpPr>
        <p:pic>
          <p:nvPicPr>
            <p:cNvPr id="37" name="Picture 36">
              <a:extLst>
                <a:ext uri="{FF2B5EF4-FFF2-40B4-BE49-F238E27FC236}">
                  <a16:creationId xmlns:a16="http://schemas.microsoft.com/office/drawing/2014/main" id="{2262D30D-2B96-6468-77BC-CBDE6AE60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667" y="3021330"/>
              <a:ext cx="3251566" cy="1703070"/>
            </a:xfrm>
            <a:prstGeom prst="rect">
              <a:avLst/>
            </a:prstGeom>
          </p:spPr>
        </p:pic>
        <p:pic>
          <p:nvPicPr>
            <p:cNvPr id="40" name="Picture 2" descr="Contract Vector SVG Icon (15) - SVG Repo">
              <a:extLst>
                <a:ext uri="{FF2B5EF4-FFF2-40B4-BE49-F238E27FC236}">
                  <a16:creationId xmlns:a16="http://schemas.microsoft.com/office/drawing/2014/main" id="{C406CCB7-125D-8748-6FFA-6DC68D4E98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6714" y="328393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ontract Vector SVG Icon (15) - SVG Repo">
              <a:extLst>
                <a:ext uri="{FF2B5EF4-FFF2-40B4-BE49-F238E27FC236}">
                  <a16:creationId xmlns:a16="http://schemas.microsoft.com/office/drawing/2014/main" id="{23730484-7B4A-3666-DF2A-864ED0C390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9965" y="33888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ontract Vector SVG Icon (15) - SVG Repo">
              <a:extLst>
                <a:ext uri="{FF2B5EF4-FFF2-40B4-BE49-F238E27FC236}">
                  <a16:creationId xmlns:a16="http://schemas.microsoft.com/office/drawing/2014/main" id="{387EE70C-A517-1D14-93D4-6F00F5A23E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8478" y="3006434"/>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ontract Vector SVG Icon (15) - SVG Repo">
              <a:extLst>
                <a:ext uri="{FF2B5EF4-FFF2-40B4-BE49-F238E27FC236}">
                  <a16:creationId xmlns:a16="http://schemas.microsoft.com/office/drawing/2014/main" id="{03A41851-6B0E-CB63-5AE5-472B97A161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0" y="4474126"/>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ontract Vector SVG Icon (15) - SVG Repo">
              <a:extLst>
                <a:ext uri="{FF2B5EF4-FFF2-40B4-BE49-F238E27FC236}">
                  <a16:creationId xmlns:a16="http://schemas.microsoft.com/office/drawing/2014/main" id="{B50D32DF-3726-AFF5-6712-2423A3306A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248" y="3857969"/>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ontract Vector SVG Icon (15) - SVG Repo">
              <a:extLst>
                <a:ext uri="{FF2B5EF4-FFF2-40B4-BE49-F238E27FC236}">
                  <a16:creationId xmlns:a16="http://schemas.microsoft.com/office/drawing/2014/main" id="{45305E35-27E7-B907-C579-DADBC318687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9078" y="4093347"/>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ree Green Check Mark Transparent, Download Free Green Check Mark  Transparent png images, Free ClipArts on Clipart Library">
              <a:extLst>
                <a:ext uri="{FF2B5EF4-FFF2-40B4-BE49-F238E27FC236}">
                  <a16:creationId xmlns:a16="http://schemas.microsoft.com/office/drawing/2014/main" id="{45849983-AA73-7BEA-09EC-556753D709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47181" y="31093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ree Green Check Mark Transparent, Download Free Green Check Mark  Transparent png images, Free ClipArts on Clipart Library">
              <a:extLst>
                <a:ext uri="{FF2B5EF4-FFF2-40B4-BE49-F238E27FC236}">
                  <a16:creationId xmlns:a16="http://schemas.microsoft.com/office/drawing/2014/main" id="{EA438EEC-5D0F-531A-44D8-471730DC8E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70981" y="41761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ree Green Check Mark Transparent, Download Free Green Check Mark  Transparent png images, Free ClipArts on Clipart Library">
              <a:extLst>
                <a:ext uri="{FF2B5EF4-FFF2-40B4-BE49-F238E27FC236}">
                  <a16:creationId xmlns:a16="http://schemas.microsoft.com/office/drawing/2014/main" id="{7327495C-1F64-4D16-8C84-D6BA794523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99781" y="38944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Free Green Check Mark Transparent, Download Free Green Check Mark  Transparent png images, Free ClipArts on Clipart Library">
              <a:extLst>
                <a:ext uri="{FF2B5EF4-FFF2-40B4-BE49-F238E27FC236}">
                  <a16:creationId xmlns:a16="http://schemas.microsoft.com/office/drawing/2014/main" id="{9E45943E-AE98-00C3-A796-33D6ACCF8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5256" y="358966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Free Green Check Mark Transparent, Download Free Green Check Mark  Transparent png images, Free ClipArts on Clipart Library">
              <a:extLst>
                <a:ext uri="{FF2B5EF4-FFF2-40B4-BE49-F238E27FC236}">
                  <a16:creationId xmlns:a16="http://schemas.microsoft.com/office/drawing/2014/main" id="{51CE8F14-B528-DBE4-833F-7F63525FAD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56781" y="2880704"/>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a:extLst>
                <a:ext uri="{FF2B5EF4-FFF2-40B4-BE49-F238E27FC236}">
                  <a16:creationId xmlns:a16="http://schemas.microsoft.com/office/drawing/2014/main" id="{C1426A87-7244-5331-6264-4B99AAC0B84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3328754" y="3039009"/>
              <a:ext cx="304535"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DCB87FC1-3A88-CA3F-A5F0-0CD3CFD8755B}"/>
              </a:ext>
            </a:extLst>
          </p:cNvPr>
          <p:cNvSpPr txBox="1"/>
          <p:nvPr/>
        </p:nvSpPr>
        <p:spPr>
          <a:xfrm>
            <a:off x="639534" y="4897094"/>
            <a:ext cx="3171444" cy="738664"/>
          </a:xfrm>
          <a:prstGeom prst="rect">
            <a:avLst/>
          </a:prstGeom>
          <a:noFill/>
        </p:spPr>
        <p:txBody>
          <a:bodyPr wrap="square" rtlCol="0">
            <a:spAutoFit/>
          </a:bodyPr>
          <a:lstStyle/>
          <a:p>
            <a:r>
              <a:rPr lang="en-US" sz="1400" i="1" dirty="0"/>
              <a:t>...currently being extended for directed / randomized system testing and temporal properties</a:t>
            </a:r>
          </a:p>
        </p:txBody>
      </p:sp>
      <p:grpSp>
        <p:nvGrpSpPr>
          <p:cNvPr id="63" name="Group 62">
            <a:extLst>
              <a:ext uri="{FF2B5EF4-FFF2-40B4-BE49-F238E27FC236}">
                <a16:creationId xmlns:a16="http://schemas.microsoft.com/office/drawing/2014/main" id="{839844DF-0854-8246-D399-C74F9125326A}"/>
              </a:ext>
            </a:extLst>
          </p:cNvPr>
          <p:cNvGrpSpPr/>
          <p:nvPr/>
        </p:nvGrpSpPr>
        <p:grpSpPr>
          <a:xfrm>
            <a:off x="4035532" y="2717328"/>
            <a:ext cx="5094013" cy="3649864"/>
            <a:chOff x="4035532" y="2717328"/>
            <a:chExt cx="5094013" cy="3649864"/>
          </a:xfrm>
        </p:grpSpPr>
        <p:sp>
          <p:nvSpPr>
            <p:cNvPr id="59" name="Oval 58">
              <a:extLst>
                <a:ext uri="{FF2B5EF4-FFF2-40B4-BE49-F238E27FC236}">
                  <a16:creationId xmlns:a16="http://schemas.microsoft.com/office/drawing/2014/main" id="{AD85035A-7BA8-F45B-099D-E2B78D4016DA}"/>
                </a:ext>
              </a:extLst>
            </p:cNvPr>
            <p:cNvSpPr/>
            <p:nvPr/>
          </p:nvSpPr>
          <p:spPr bwMode="auto">
            <a:xfrm>
              <a:off x="4404181" y="2717328"/>
              <a:ext cx="3850233" cy="2235672"/>
            </a:xfrm>
            <a:prstGeom prst="ellipse">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3" name="Picture 52">
              <a:extLst>
                <a:ext uri="{FF2B5EF4-FFF2-40B4-BE49-F238E27FC236}">
                  <a16:creationId xmlns:a16="http://schemas.microsoft.com/office/drawing/2014/main" id="{B8EFB47B-CA7E-0705-3798-4268AF7269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50453" y="4385992"/>
              <a:ext cx="2814415" cy="1981200"/>
            </a:xfrm>
            <a:prstGeom prst="rect">
              <a:avLst/>
            </a:prstGeom>
          </p:spPr>
        </p:pic>
        <p:sp>
          <p:nvSpPr>
            <p:cNvPr id="54" name="Text Box 43">
              <a:extLst>
                <a:ext uri="{FF2B5EF4-FFF2-40B4-BE49-F238E27FC236}">
                  <a16:creationId xmlns:a16="http://schemas.microsoft.com/office/drawing/2014/main" id="{9C28AE37-D74B-EC3E-62FE-344C436A79C8}"/>
                </a:ext>
              </a:extLst>
            </p:cNvPr>
            <p:cNvSpPr txBox="1">
              <a:spLocks noChangeArrowheads="1"/>
            </p:cNvSpPr>
            <p:nvPr/>
          </p:nvSpPr>
          <p:spPr bwMode="auto">
            <a:xfrm>
              <a:off x="4035532" y="5943600"/>
              <a:ext cx="1894848" cy="30777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Port Value Visualizer</a:t>
              </a:r>
            </a:p>
          </p:txBody>
        </p:sp>
        <p:pic>
          <p:nvPicPr>
            <p:cNvPr id="57" name="Picture 56">
              <a:extLst>
                <a:ext uri="{FF2B5EF4-FFF2-40B4-BE49-F238E27FC236}">
                  <a16:creationId xmlns:a16="http://schemas.microsoft.com/office/drawing/2014/main" id="{681A7723-2FBB-B445-5F34-F01A1A8193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51347" y="3297610"/>
              <a:ext cx="2678198" cy="2038628"/>
            </a:xfrm>
            <a:prstGeom prst="rect">
              <a:avLst/>
            </a:prstGeom>
          </p:spPr>
        </p:pic>
        <p:sp>
          <p:nvSpPr>
            <p:cNvPr id="58" name="Text Box 43">
              <a:extLst>
                <a:ext uri="{FF2B5EF4-FFF2-40B4-BE49-F238E27FC236}">
                  <a16:creationId xmlns:a16="http://schemas.microsoft.com/office/drawing/2014/main" id="{ABB74771-8F3B-414A-64C5-BC9B9B5FD86C}"/>
                </a:ext>
              </a:extLst>
            </p:cNvPr>
            <p:cNvSpPr txBox="1">
              <a:spLocks noChangeArrowheads="1"/>
            </p:cNvSpPr>
            <p:nvPr/>
          </p:nvSpPr>
          <p:spPr bwMode="auto">
            <a:xfrm>
              <a:off x="7064868" y="4850928"/>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Contract Status Reporter</a:t>
              </a:r>
            </a:p>
          </p:txBody>
        </p:sp>
      </p:grpSp>
      <p:grpSp>
        <p:nvGrpSpPr>
          <p:cNvPr id="61" name="Group 60">
            <a:extLst>
              <a:ext uri="{FF2B5EF4-FFF2-40B4-BE49-F238E27FC236}">
                <a16:creationId xmlns:a16="http://schemas.microsoft.com/office/drawing/2014/main" id="{1410BC8F-8340-7C35-851D-27E2943E2DE4}"/>
              </a:ext>
            </a:extLst>
          </p:cNvPr>
          <p:cNvGrpSpPr/>
          <p:nvPr/>
        </p:nvGrpSpPr>
        <p:grpSpPr>
          <a:xfrm>
            <a:off x="1004685" y="2487738"/>
            <a:ext cx="6260575" cy="1688366"/>
            <a:chOff x="1004685" y="2487738"/>
            <a:chExt cx="6260575" cy="1688366"/>
          </a:xfrm>
        </p:grpSpPr>
        <p:sp>
          <p:nvSpPr>
            <p:cNvPr id="55" name="Can 54">
              <a:extLst>
                <a:ext uri="{FF2B5EF4-FFF2-40B4-BE49-F238E27FC236}">
                  <a16:creationId xmlns:a16="http://schemas.microsoft.com/office/drawing/2014/main" id="{9BFD218E-0B3E-5BCD-EB3C-4EB822D645AF}"/>
                </a:ext>
              </a:extLst>
            </p:cNvPr>
            <p:cNvSpPr/>
            <p:nvPr/>
          </p:nvSpPr>
          <p:spPr bwMode="auto">
            <a:xfrm>
              <a:off x="5062908" y="3224466"/>
              <a:ext cx="1091674" cy="951638"/>
            </a:xfrm>
            <a:prstGeom prst="can">
              <a:avLst/>
            </a:prstGeom>
            <a:solidFill>
              <a:srgbClr val="8922FD">
                <a:alpha val="67451"/>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60" name="Triangle 59">
              <a:extLst>
                <a:ext uri="{FF2B5EF4-FFF2-40B4-BE49-F238E27FC236}">
                  <a16:creationId xmlns:a16="http://schemas.microsoft.com/office/drawing/2014/main" id="{162701D9-1A30-3026-92E3-AF8D8B08B3BB}"/>
                </a:ext>
              </a:extLst>
            </p:cNvPr>
            <p:cNvSpPr/>
            <p:nvPr/>
          </p:nvSpPr>
          <p:spPr bwMode="auto">
            <a:xfrm flipV="1">
              <a:off x="1004685" y="2487738"/>
              <a:ext cx="5486400" cy="770924"/>
            </a:xfrm>
            <a:prstGeom prst="triangle">
              <a:avLst>
                <a:gd name="adj" fmla="val 81874"/>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52" name="Text Box 43">
              <a:extLst>
                <a:ext uri="{FF2B5EF4-FFF2-40B4-BE49-F238E27FC236}">
                  <a16:creationId xmlns:a16="http://schemas.microsoft.com/office/drawing/2014/main" id="{EAB9F10B-8AE1-44FE-EED2-3E59A4A4FCB2}"/>
                </a:ext>
              </a:extLst>
            </p:cNvPr>
            <p:cNvSpPr txBox="1">
              <a:spLocks noChangeArrowheads="1"/>
            </p:cNvSpPr>
            <p:nvPr/>
          </p:nvSpPr>
          <p:spPr bwMode="auto">
            <a:xfrm>
              <a:off x="5370412" y="2764077"/>
              <a:ext cx="1894848" cy="52322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400" dirty="0">
                  <a:latin typeface="+mn-lt"/>
                  <a:cs typeface="Courier New" panose="02070309020205020404" pitchFamily="49" charset="0"/>
                </a:rPr>
                <a:t>Database/log of serialized port states</a:t>
              </a:r>
            </a:p>
          </p:txBody>
        </p:sp>
      </p:grpSp>
      <p:sp>
        <p:nvSpPr>
          <p:cNvPr id="6" name="TextBox 5">
            <a:extLst>
              <a:ext uri="{FF2B5EF4-FFF2-40B4-BE49-F238E27FC236}">
                <a16:creationId xmlns:a16="http://schemas.microsoft.com/office/drawing/2014/main" id="{11E6F2BC-D75C-1259-F247-8AB0ABA328DB}"/>
              </a:ext>
            </a:extLst>
          </p:cNvPr>
          <p:cNvSpPr txBox="1"/>
          <p:nvPr/>
        </p:nvSpPr>
        <p:spPr>
          <a:xfrm>
            <a:off x="6451347" y="1272154"/>
            <a:ext cx="2546002" cy="523220"/>
          </a:xfrm>
          <a:prstGeom prst="rect">
            <a:avLst/>
          </a:prstGeom>
          <a:noFill/>
          <a:ln w="12700">
            <a:solidFill>
              <a:schemeClr val="tx1"/>
            </a:solidFill>
          </a:ln>
        </p:spPr>
        <p:txBody>
          <a:bodyPr wrap="square" rtlCol="0">
            <a:spAutoFit/>
          </a:bodyPr>
          <a:lstStyle/>
          <a:p>
            <a:r>
              <a:rPr lang="en-US" sz="1400" i="1" dirty="0"/>
              <a:t>…bonus content: </a:t>
            </a:r>
          </a:p>
          <a:p>
            <a:r>
              <a:rPr lang="en-US" sz="1400" i="1" dirty="0"/>
              <a:t>done after FMICS submission</a:t>
            </a:r>
          </a:p>
        </p:txBody>
      </p:sp>
    </p:spTree>
    <p:extLst>
      <p:ext uri="{BB962C8B-B14F-4D97-AF65-F5344CB8AC3E}">
        <p14:creationId xmlns:p14="http://schemas.microsoft.com/office/powerpoint/2010/main" val="41159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Trace State Visualization</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44</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support for viewing current port values at each step in execution trace (run-time monitoring or system testing) or post-facto viewing of trace logs..</a:t>
            </a:r>
          </a:p>
        </p:txBody>
      </p:sp>
      <p:pic>
        <p:nvPicPr>
          <p:cNvPr id="6" name="Picture 5">
            <a:extLst>
              <a:ext uri="{FF2B5EF4-FFF2-40B4-BE49-F238E27FC236}">
                <a16:creationId xmlns:a16="http://schemas.microsoft.com/office/drawing/2014/main" id="{5B337863-D3B7-B438-C7EC-9E1550D7A253}"/>
              </a:ext>
            </a:extLst>
          </p:cNvPr>
          <p:cNvPicPr>
            <a:picLocks noChangeAspect="1"/>
          </p:cNvPicPr>
          <p:nvPr/>
        </p:nvPicPr>
        <p:blipFill>
          <a:blip r:embed="rId2"/>
          <a:stretch>
            <a:fillRect/>
          </a:stretch>
        </p:blipFill>
        <p:spPr>
          <a:xfrm>
            <a:off x="381000" y="2261572"/>
            <a:ext cx="6529506" cy="4596428"/>
          </a:xfrm>
          <a:prstGeom prst="rect">
            <a:avLst/>
          </a:prstGeom>
        </p:spPr>
      </p:pic>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725" y="4807885"/>
            <a:ext cx="3251566" cy="1703070"/>
          </a:xfrm>
          <a:prstGeom prst="rect">
            <a:avLst/>
          </a:prstGeom>
        </p:spPr>
      </p:pic>
      <p:sp>
        <p:nvSpPr>
          <p:cNvPr id="9" name="TextBox 8">
            <a:extLst>
              <a:ext uri="{FF2B5EF4-FFF2-40B4-BE49-F238E27FC236}">
                <a16:creationId xmlns:a16="http://schemas.microsoft.com/office/drawing/2014/main" id="{5FF4D323-CD47-678D-1427-04A45B5524F1}"/>
              </a:ext>
            </a:extLst>
          </p:cNvPr>
          <p:cNvSpPr txBox="1"/>
          <p:nvPr/>
        </p:nvSpPr>
        <p:spPr>
          <a:xfrm>
            <a:off x="6748056" y="2756236"/>
            <a:ext cx="1904999" cy="1015663"/>
          </a:xfrm>
          <a:prstGeom prst="rect">
            <a:avLst/>
          </a:prstGeom>
          <a:noFill/>
          <a:ln w="12700">
            <a:solidFill>
              <a:schemeClr val="tx1"/>
            </a:solidFill>
          </a:ln>
        </p:spPr>
        <p:txBody>
          <a:bodyPr wrap="square" rtlCol="0">
            <a:spAutoFit/>
          </a:bodyPr>
          <a:lstStyle/>
          <a:p>
            <a:r>
              <a:rPr lang="en-US" sz="1200" i="1" dirty="0"/>
              <a:t>Similar to “watch variables” in a debugger but at an abstraction level associated with AADL dispatch semantics</a:t>
            </a:r>
          </a:p>
        </p:txBody>
      </p:sp>
      <p:grpSp>
        <p:nvGrpSpPr>
          <p:cNvPr id="14" name="Group 13">
            <a:extLst>
              <a:ext uri="{FF2B5EF4-FFF2-40B4-BE49-F238E27FC236}">
                <a16:creationId xmlns:a16="http://schemas.microsoft.com/office/drawing/2014/main" id="{68583C10-60E2-1D2A-4A9C-F1C8228D3E59}"/>
              </a:ext>
            </a:extLst>
          </p:cNvPr>
          <p:cNvGrpSpPr/>
          <p:nvPr/>
        </p:nvGrpSpPr>
        <p:grpSpPr>
          <a:xfrm>
            <a:off x="685800" y="2057400"/>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096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371600" y="2057400"/>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057400" y="2057400"/>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743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14800" y="2057400"/>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00600" y="2057400"/>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4864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498812" y="1787508"/>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163404" y="1761869"/>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05600" y="2057400"/>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38" name="Group 37">
            <a:extLst>
              <a:ext uri="{FF2B5EF4-FFF2-40B4-BE49-F238E27FC236}">
                <a16:creationId xmlns:a16="http://schemas.microsoft.com/office/drawing/2014/main" id="{E1F7399A-B778-A532-0238-97854C4D9E9C}"/>
              </a:ext>
            </a:extLst>
          </p:cNvPr>
          <p:cNvGrpSpPr/>
          <p:nvPr/>
        </p:nvGrpSpPr>
        <p:grpSpPr>
          <a:xfrm>
            <a:off x="7391400" y="2057400"/>
            <a:ext cx="685800" cy="76200"/>
            <a:chOff x="685800" y="2057400"/>
            <a:chExt cx="685800" cy="76200"/>
          </a:xfrm>
        </p:grpSpPr>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0772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1905000" y="19812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sp>
        <p:nvSpPr>
          <p:cNvPr id="43" name="Rectangle 42">
            <a:extLst>
              <a:ext uri="{FF2B5EF4-FFF2-40B4-BE49-F238E27FC236}">
                <a16:creationId xmlns:a16="http://schemas.microsoft.com/office/drawing/2014/main" id="{31541315-5A83-E7D2-ADEC-F878A7ED4915}"/>
              </a:ext>
            </a:extLst>
          </p:cNvPr>
          <p:cNvSpPr/>
          <p:nvPr/>
        </p:nvSpPr>
        <p:spPr bwMode="auto">
          <a:xfrm>
            <a:off x="1295400" y="3505200"/>
            <a:ext cx="4868004" cy="60960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4" name="Rectangle 43">
            <a:extLst>
              <a:ext uri="{FF2B5EF4-FFF2-40B4-BE49-F238E27FC236}">
                <a16:creationId xmlns:a16="http://schemas.microsoft.com/office/drawing/2014/main" id="{3703DCE9-CF86-603C-7C07-75C70855DE97}"/>
              </a:ext>
            </a:extLst>
          </p:cNvPr>
          <p:cNvSpPr/>
          <p:nvPr/>
        </p:nvSpPr>
        <p:spPr bwMode="auto">
          <a:xfrm rot="16200000">
            <a:off x="7510110" y="6129690"/>
            <a:ext cx="565138" cy="192957"/>
          </a:xfrm>
          <a:prstGeom prst="rect">
            <a:avLst/>
          </a:prstGeom>
          <a:noFill/>
          <a:ln w="28575"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5" name="Rectangle 44">
            <a:extLst>
              <a:ext uri="{FF2B5EF4-FFF2-40B4-BE49-F238E27FC236}">
                <a16:creationId xmlns:a16="http://schemas.microsoft.com/office/drawing/2014/main" id="{AE99D101-C07A-B57C-4F1C-BF2E3019426C}"/>
              </a:ext>
            </a:extLst>
          </p:cNvPr>
          <p:cNvSpPr/>
          <p:nvPr/>
        </p:nvSpPr>
        <p:spPr bwMode="auto">
          <a:xfrm>
            <a:off x="1295400" y="4198285"/>
            <a:ext cx="4868004" cy="145115"/>
          </a:xfrm>
          <a:prstGeom prst="rect">
            <a:avLst/>
          </a:prstGeom>
          <a:noFill/>
          <a:ln w="28575" cap="flat" cmpd="sng" algn="ctr">
            <a:solidFill>
              <a:srgbClr val="8424F8"/>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7" name="Rectangle 46">
            <a:extLst>
              <a:ext uri="{FF2B5EF4-FFF2-40B4-BE49-F238E27FC236}">
                <a16:creationId xmlns:a16="http://schemas.microsoft.com/office/drawing/2014/main" id="{DF0D0EC8-35D8-C623-9D67-BCC5BF311BC8}"/>
              </a:ext>
            </a:extLst>
          </p:cNvPr>
          <p:cNvSpPr/>
          <p:nvPr/>
        </p:nvSpPr>
        <p:spPr bwMode="auto">
          <a:xfrm rot="5400000">
            <a:off x="8282278" y="6224191"/>
            <a:ext cx="311737" cy="188042"/>
          </a:xfrm>
          <a:prstGeom prst="rect">
            <a:avLst/>
          </a:prstGeom>
          <a:noFill/>
          <a:ln w="28575" cap="flat" cmpd="sng" algn="ctr">
            <a:solidFill>
              <a:srgbClr val="8424F8"/>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48" name="Triangle 47">
            <a:extLst>
              <a:ext uri="{FF2B5EF4-FFF2-40B4-BE49-F238E27FC236}">
                <a16:creationId xmlns:a16="http://schemas.microsoft.com/office/drawing/2014/main" id="{7AFD92C8-D933-7C8C-4D8A-CFAB53A7F747}"/>
              </a:ext>
            </a:extLst>
          </p:cNvPr>
          <p:cNvSpPr/>
          <p:nvPr/>
        </p:nvSpPr>
        <p:spPr bwMode="auto">
          <a:xfrm>
            <a:off x="762000" y="2261572"/>
            <a:ext cx="5486400" cy="329228"/>
          </a:xfrm>
          <a:prstGeom prst="triangle">
            <a:avLst>
              <a:gd name="adj" fmla="val 2293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23597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1BE-BD0A-FA14-EE88-2DCA263219BA}"/>
              </a:ext>
            </a:extLst>
          </p:cNvPr>
          <p:cNvSpPr>
            <a:spLocks noGrp="1"/>
          </p:cNvSpPr>
          <p:nvPr>
            <p:ph type="title"/>
          </p:nvPr>
        </p:nvSpPr>
        <p:spPr/>
        <p:txBody>
          <a:bodyPr/>
          <a:lstStyle/>
          <a:p>
            <a:r>
              <a:rPr lang="en-US" dirty="0"/>
              <a:t>Contract Checking Status</a:t>
            </a:r>
          </a:p>
        </p:txBody>
      </p:sp>
      <p:sp>
        <p:nvSpPr>
          <p:cNvPr id="5" name="Slide Number Placeholder 4">
            <a:extLst>
              <a:ext uri="{FF2B5EF4-FFF2-40B4-BE49-F238E27FC236}">
                <a16:creationId xmlns:a16="http://schemas.microsoft.com/office/drawing/2014/main" id="{993C4359-BCEE-9728-3A80-86176D80FBD1}"/>
              </a:ext>
            </a:extLst>
          </p:cNvPr>
          <p:cNvSpPr>
            <a:spLocks noGrp="1"/>
          </p:cNvSpPr>
          <p:nvPr>
            <p:ph type="sldNum" sz="quarter" idx="11"/>
          </p:nvPr>
        </p:nvSpPr>
        <p:spPr/>
        <p:txBody>
          <a:bodyPr/>
          <a:lstStyle/>
          <a:p>
            <a:pPr>
              <a:defRPr/>
            </a:pPr>
            <a:fld id="{C22399C2-1ADD-1549-9753-CEA7C1EED1B8}" type="slidenum">
              <a:rPr lang="en-US" smtClean="0"/>
              <a:pPr>
                <a:defRPr/>
              </a:pPr>
              <a:t>45</a:t>
            </a:fld>
            <a:endParaRPr lang="en-US"/>
          </a:p>
        </p:txBody>
      </p:sp>
      <p:sp>
        <p:nvSpPr>
          <p:cNvPr id="7" name="Text Box 4">
            <a:extLst>
              <a:ext uri="{FF2B5EF4-FFF2-40B4-BE49-F238E27FC236}">
                <a16:creationId xmlns:a16="http://schemas.microsoft.com/office/drawing/2014/main" id="{1D80BDAF-2C67-3B9E-03C9-C828D3648AEB}"/>
              </a:ext>
            </a:extLst>
          </p:cNvPr>
          <p:cNvSpPr txBox="1">
            <a:spLocks noChangeArrowheads="1"/>
          </p:cNvSpPr>
          <p:nvPr/>
        </p:nvSpPr>
        <p:spPr bwMode="auto">
          <a:xfrm>
            <a:off x="601359" y="1230868"/>
            <a:ext cx="7836788" cy="523220"/>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400" dirty="0"/>
              <a:t>HAMR automatically generates dynamic report on the status of each contract, and provides infrastructure for unit test replays of code that violates contracts</a:t>
            </a:r>
          </a:p>
        </p:txBody>
      </p:sp>
      <p:pic>
        <p:nvPicPr>
          <p:cNvPr id="8" name="Picture 7">
            <a:extLst>
              <a:ext uri="{FF2B5EF4-FFF2-40B4-BE49-F238E27FC236}">
                <a16:creationId xmlns:a16="http://schemas.microsoft.com/office/drawing/2014/main" id="{5AF94FC8-CA6C-31F6-6417-2C1A452AA5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1200" y="4088130"/>
            <a:ext cx="3251566" cy="1703070"/>
          </a:xfrm>
          <a:prstGeom prst="rect">
            <a:avLst/>
          </a:prstGeom>
        </p:spPr>
      </p:pic>
      <p:grpSp>
        <p:nvGrpSpPr>
          <p:cNvPr id="14" name="Group 13">
            <a:extLst>
              <a:ext uri="{FF2B5EF4-FFF2-40B4-BE49-F238E27FC236}">
                <a16:creationId xmlns:a16="http://schemas.microsoft.com/office/drawing/2014/main" id="{68583C10-60E2-1D2A-4A9C-F1C8228D3E59}"/>
              </a:ext>
            </a:extLst>
          </p:cNvPr>
          <p:cNvGrpSpPr/>
          <p:nvPr/>
        </p:nvGrpSpPr>
        <p:grpSpPr>
          <a:xfrm>
            <a:off x="762000" y="1895731"/>
            <a:ext cx="685800" cy="76200"/>
            <a:chOff x="685800" y="2057400"/>
            <a:chExt cx="685800" cy="76200"/>
          </a:xfrm>
        </p:grpSpPr>
        <p:cxnSp>
          <p:nvCxnSpPr>
            <p:cNvPr id="11" name="Straight Arrow Connector 10">
              <a:extLst>
                <a:ext uri="{FF2B5EF4-FFF2-40B4-BE49-F238E27FC236}">
                  <a16:creationId xmlns:a16="http://schemas.microsoft.com/office/drawing/2014/main" id="{1725C3DF-4411-21DE-5D77-02CBEF1A421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2" name="Oval 11">
              <a:extLst>
                <a:ext uri="{FF2B5EF4-FFF2-40B4-BE49-F238E27FC236}">
                  <a16:creationId xmlns:a16="http://schemas.microsoft.com/office/drawing/2014/main" id="{52015B2F-2357-45D6-5684-F12B3B11A407}"/>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13" name="Oval 12">
            <a:extLst>
              <a:ext uri="{FF2B5EF4-FFF2-40B4-BE49-F238E27FC236}">
                <a16:creationId xmlns:a16="http://schemas.microsoft.com/office/drawing/2014/main" id="{DF4AD2AC-BB22-F6CB-7613-F332E36E18D8}"/>
              </a:ext>
            </a:extLst>
          </p:cNvPr>
          <p:cNvSpPr/>
          <p:nvPr/>
        </p:nvSpPr>
        <p:spPr bwMode="auto">
          <a:xfrm>
            <a:off x="6858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nvGrpSpPr>
          <p:cNvPr id="15" name="Group 14">
            <a:extLst>
              <a:ext uri="{FF2B5EF4-FFF2-40B4-BE49-F238E27FC236}">
                <a16:creationId xmlns:a16="http://schemas.microsoft.com/office/drawing/2014/main" id="{2F8711D5-4C06-364A-CB5F-B471B7E50573}"/>
              </a:ext>
            </a:extLst>
          </p:cNvPr>
          <p:cNvGrpSpPr/>
          <p:nvPr/>
        </p:nvGrpSpPr>
        <p:grpSpPr>
          <a:xfrm>
            <a:off x="1447800" y="1895731"/>
            <a:ext cx="685800" cy="76200"/>
            <a:chOff x="685800" y="2057400"/>
            <a:chExt cx="685800" cy="76200"/>
          </a:xfrm>
        </p:grpSpPr>
        <p:cxnSp>
          <p:nvCxnSpPr>
            <p:cNvPr id="16" name="Straight Arrow Connector 15">
              <a:extLst>
                <a:ext uri="{FF2B5EF4-FFF2-40B4-BE49-F238E27FC236}">
                  <a16:creationId xmlns:a16="http://schemas.microsoft.com/office/drawing/2014/main" id="{58118600-6489-E8A8-51FA-00FDA8D88750}"/>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17" name="Oval 16">
              <a:extLst>
                <a:ext uri="{FF2B5EF4-FFF2-40B4-BE49-F238E27FC236}">
                  <a16:creationId xmlns:a16="http://schemas.microsoft.com/office/drawing/2014/main" id="{2FE89CDA-E366-648F-36FA-276B5716C860}"/>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8" name="Group 17">
            <a:extLst>
              <a:ext uri="{FF2B5EF4-FFF2-40B4-BE49-F238E27FC236}">
                <a16:creationId xmlns:a16="http://schemas.microsoft.com/office/drawing/2014/main" id="{6646D7C3-1387-9E94-7383-E4FC0F4BAF88}"/>
              </a:ext>
            </a:extLst>
          </p:cNvPr>
          <p:cNvGrpSpPr/>
          <p:nvPr/>
        </p:nvGrpSpPr>
        <p:grpSpPr>
          <a:xfrm>
            <a:off x="2133600" y="1895731"/>
            <a:ext cx="685800" cy="76200"/>
            <a:chOff x="685800" y="2057400"/>
            <a:chExt cx="685800" cy="76200"/>
          </a:xfrm>
        </p:grpSpPr>
        <p:cxnSp>
          <p:nvCxnSpPr>
            <p:cNvPr id="19" name="Straight Arrow Connector 18">
              <a:extLst>
                <a:ext uri="{FF2B5EF4-FFF2-40B4-BE49-F238E27FC236}">
                  <a16:creationId xmlns:a16="http://schemas.microsoft.com/office/drawing/2014/main" id="{F524A196-96E3-9C9E-556D-FCB8C8DD76AE}"/>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0" name="Oval 19">
              <a:extLst>
                <a:ext uri="{FF2B5EF4-FFF2-40B4-BE49-F238E27FC236}">
                  <a16:creationId xmlns:a16="http://schemas.microsoft.com/office/drawing/2014/main" id="{BB33D4C6-8759-56D4-2520-2633395B66B5}"/>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22" name="Straight Arrow Connector 21">
            <a:extLst>
              <a:ext uri="{FF2B5EF4-FFF2-40B4-BE49-F238E27FC236}">
                <a16:creationId xmlns:a16="http://schemas.microsoft.com/office/drawing/2014/main" id="{1A3C4164-70EF-1640-CF61-23858D289876}"/>
              </a:ext>
            </a:extLst>
          </p:cNvPr>
          <p:cNvCxnSpPr>
            <a:cxnSpLocks/>
          </p:cNvCxnSpPr>
          <p:nvPr/>
        </p:nvCxnSpPr>
        <p:spPr bwMode="auto">
          <a:xfrm>
            <a:off x="2819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grpSp>
        <p:nvGrpSpPr>
          <p:cNvPr id="24" name="Group 23">
            <a:extLst>
              <a:ext uri="{FF2B5EF4-FFF2-40B4-BE49-F238E27FC236}">
                <a16:creationId xmlns:a16="http://schemas.microsoft.com/office/drawing/2014/main" id="{40E9C04E-DB87-9062-5442-DAEB83F351C9}"/>
              </a:ext>
            </a:extLst>
          </p:cNvPr>
          <p:cNvGrpSpPr/>
          <p:nvPr/>
        </p:nvGrpSpPr>
        <p:grpSpPr>
          <a:xfrm>
            <a:off x="4191000" y="1895731"/>
            <a:ext cx="685800" cy="76200"/>
            <a:chOff x="685800" y="2057400"/>
            <a:chExt cx="685800" cy="76200"/>
          </a:xfrm>
        </p:grpSpPr>
        <p:cxnSp>
          <p:nvCxnSpPr>
            <p:cNvPr id="25" name="Straight Arrow Connector 24">
              <a:extLst>
                <a:ext uri="{FF2B5EF4-FFF2-40B4-BE49-F238E27FC236}">
                  <a16:creationId xmlns:a16="http://schemas.microsoft.com/office/drawing/2014/main" id="{42DDD9D8-DC86-37CF-2575-9FE1E1E9D17D}"/>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6" name="Oval 25">
              <a:extLst>
                <a:ext uri="{FF2B5EF4-FFF2-40B4-BE49-F238E27FC236}">
                  <a16:creationId xmlns:a16="http://schemas.microsoft.com/office/drawing/2014/main" id="{FA9A2ABE-3132-BE73-7E40-D25B5BFC645D}"/>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27" name="Group 26">
            <a:extLst>
              <a:ext uri="{FF2B5EF4-FFF2-40B4-BE49-F238E27FC236}">
                <a16:creationId xmlns:a16="http://schemas.microsoft.com/office/drawing/2014/main" id="{94DA6B2A-367C-94D2-538A-5E03B5D48BFE}"/>
              </a:ext>
            </a:extLst>
          </p:cNvPr>
          <p:cNvGrpSpPr/>
          <p:nvPr/>
        </p:nvGrpSpPr>
        <p:grpSpPr>
          <a:xfrm>
            <a:off x="4876800" y="1895731"/>
            <a:ext cx="685800" cy="76200"/>
            <a:chOff x="685800" y="2057400"/>
            <a:chExt cx="685800" cy="76200"/>
          </a:xfrm>
        </p:grpSpPr>
        <p:cxnSp>
          <p:nvCxnSpPr>
            <p:cNvPr id="28" name="Straight Arrow Connector 27">
              <a:extLst>
                <a:ext uri="{FF2B5EF4-FFF2-40B4-BE49-F238E27FC236}">
                  <a16:creationId xmlns:a16="http://schemas.microsoft.com/office/drawing/2014/main" id="{0E574C22-8EB9-FCFA-43DD-898260C1290C}"/>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29" name="Oval 28">
              <a:extLst>
                <a:ext uri="{FF2B5EF4-FFF2-40B4-BE49-F238E27FC236}">
                  <a16:creationId xmlns:a16="http://schemas.microsoft.com/office/drawing/2014/main" id="{300F48A1-414B-3494-CC90-14FC1B69A548}"/>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1" name="Straight Arrow Connector 30">
            <a:extLst>
              <a:ext uri="{FF2B5EF4-FFF2-40B4-BE49-F238E27FC236}">
                <a16:creationId xmlns:a16="http://schemas.microsoft.com/office/drawing/2014/main" id="{8694B57C-8FDA-90E0-A1D1-A6D3A101E5B7}"/>
              </a:ext>
            </a:extLst>
          </p:cNvPr>
          <p:cNvCxnSpPr>
            <a:cxnSpLocks/>
          </p:cNvCxnSpPr>
          <p:nvPr/>
        </p:nvCxnSpPr>
        <p:spPr bwMode="auto">
          <a:xfrm>
            <a:off x="55626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760CE42-8169-7DB3-9443-D07BE84A90B2}"/>
              </a:ext>
            </a:extLst>
          </p:cNvPr>
          <p:cNvSpPr txBox="1"/>
          <p:nvPr/>
        </p:nvSpPr>
        <p:spPr>
          <a:xfrm>
            <a:off x="3575012" y="1625839"/>
            <a:ext cx="463588" cy="461665"/>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E3540F63-0BFA-438D-1C32-7E916A49D570}"/>
              </a:ext>
            </a:extLst>
          </p:cNvPr>
          <p:cNvSpPr txBox="1"/>
          <p:nvPr/>
        </p:nvSpPr>
        <p:spPr>
          <a:xfrm>
            <a:off x="6239604" y="1600200"/>
            <a:ext cx="463588" cy="461665"/>
          </a:xfrm>
          <a:prstGeom prst="rect">
            <a:avLst/>
          </a:prstGeom>
          <a:noFill/>
        </p:spPr>
        <p:txBody>
          <a:bodyPr wrap="none" rtlCol="0">
            <a:spAutoFit/>
          </a:bodyPr>
          <a:lstStyle/>
          <a:p>
            <a:r>
              <a:rPr lang="en-US" dirty="0"/>
              <a:t>...</a:t>
            </a:r>
          </a:p>
        </p:txBody>
      </p:sp>
      <p:grpSp>
        <p:nvGrpSpPr>
          <p:cNvPr id="35" name="Group 34">
            <a:extLst>
              <a:ext uri="{FF2B5EF4-FFF2-40B4-BE49-F238E27FC236}">
                <a16:creationId xmlns:a16="http://schemas.microsoft.com/office/drawing/2014/main" id="{B000D569-55B1-D9BC-8C0A-1087449A5053}"/>
              </a:ext>
            </a:extLst>
          </p:cNvPr>
          <p:cNvGrpSpPr/>
          <p:nvPr/>
        </p:nvGrpSpPr>
        <p:grpSpPr>
          <a:xfrm>
            <a:off x="6781800" y="1895731"/>
            <a:ext cx="685800" cy="76200"/>
            <a:chOff x="685800" y="2057400"/>
            <a:chExt cx="685800" cy="76200"/>
          </a:xfrm>
        </p:grpSpPr>
        <p:cxnSp>
          <p:nvCxnSpPr>
            <p:cNvPr id="36" name="Straight Arrow Connector 35">
              <a:extLst>
                <a:ext uri="{FF2B5EF4-FFF2-40B4-BE49-F238E27FC236}">
                  <a16:creationId xmlns:a16="http://schemas.microsoft.com/office/drawing/2014/main" id="{CB233F15-D6DA-5B8A-FFCC-C5910B70B154}"/>
                </a:ext>
              </a:extLst>
            </p:cNvPr>
            <p:cNvCxnSpPr>
              <a:cxnSpLocks/>
            </p:cNvCxnSpPr>
            <p:nvPr/>
          </p:nvCxnSpPr>
          <p:spPr bwMode="auto">
            <a:xfrm>
              <a:off x="685800" y="2095500"/>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37" name="Oval 36">
              <a:extLst>
                <a:ext uri="{FF2B5EF4-FFF2-40B4-BE49-F238E27FC236}">
                  <a16:creationId xmlns:a16="http://schemas.microsoft.com/office/drawing/2014/main" id="{48D7C394-48A6-1F7D-0E5C-91877E2F90E1}"/>
                </a:ext>
              </a:extLst>
            </p:cNvPr>
            <p:cNvSpPr/>
            <p:nvPr/>
          </p:nvSpPr>
          <p:spPr bwMode="auto">
            <a:xfrm>
              <a:off x="1295400" y="2057400"/>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cxnSp>
        <p:nvCxnSpPr>
          <p:cNvPr id="39" name="Straight Arrow Connector 38">
            <a:extLst>
              <a:ext uri="{FF2B5EF4-FFF2-40B4-BE49-F238E27FC236}">
                <a16:creationId xmlns:a16="http://schemas.microsoft.com/office/drawing/2014/main" id="{7BF57093-BC6C-7460-554A-A3DCE4ACA467}"/>
              </a:ext>
            </a:extLst>
          </p:cNvPr>
          <p:cNvCxnSpPr>
            <a:cxnSpLocks/>
          </p:cNvCxnSpPr>
          <p:nvPr/>
        </p:nvCxnSpPr>
        <p:spPr bwMode="auto">
          <a:xfrm>
            <a:off x="7467600" y="1933831"/>
            <a:ext cx="609600" cy="0"/>
          </a:xfrm>
          <a:prstGeom prst="straightConnector1">
            <a:avLst/>
          </a:prstGeom>
          <a:solidFill>
            <a:schemeClr val="accent1"/>
          </a:solidFill>
          <a:ln w="38100" cap="flat" cmpd="sng" algn="ctr">
            <a:solidFill>
              <a:srgbClr val="FF0000"/>
            </a:solidFill>
            <a:prstDash val="solid"/>
            <a:miter lim="800000"/>
            <a:headEnd type="none" w="med" len="med"/>
            <a:tailEnd type="triangle"/>
          </a:ln>
          <a:effectLst/>
        </p:spPr>
      </p:cxnSp>
      <p:sp>
        <p:nvSpPr>
          <p:cNvPr id="40" name="Oval 39">
            <a:extLst>
              <a:ext uri="{FF2B5EF4-FFF2-40B4-BE49-F238E27FC236}">
                <a16:creationId xmlns:a16="http://schemas.microsoft.com/office/drawing/2014/main" id="{C67AC157-1E83-89EE-720E-7E102EB5AB5E}"/>
              </a:ext>
            </a:extLst>
          </p:cNvPr>
          <p:cNvSpPr/>
          <p:nvPr/>
        </p:nvSpPr>
        <p:spPr bwMode="auto">
          <a:xfrm>
            <a:off x="8077200" y="1895731"/>
            <a:ext cx="76200" cy="76200"/>
          </a:xfrm>
          <a:prstGeom prst="ellipse">
            <a:avLst/>
          </a:prstGeom>
          <a:solidFill>
            <a:srgbClr val="92D05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cxnSp>
        <p:nvCxnSpPr>
          <p:cNvPr id="41" name="Straight Arrow Connector 40">
            <a:extLst>
              <a:ext uri="{FF2B5EF4-FFF2-40B4-BE49-F238E27FC236}">
                <a16:creationId xmlns:a16="http://schemas.microsoft.com/office/drawing/2014/main" id="{E1FCA69D-4F14-0843-4C11-ABD618E07ABD}"/>
              </a:ext>
            </a:extLst>
          </p:cNvPr>
          <p:cNvCxnSpPr>
            <a:cxnSpLocks/>
          </p:cNvCxnSpPr>
          <p:nvPr/>
        </p:nvCxnSpPr>
        <p:spPr bwMode="auto">
          <a:xfrm>
            <a:off x="8153400" y="1933831"/>
            <a:ext cx="609600" cy="0"/>
          </a:xfrm>
          <a:prstGeom prst="straightConnector1">
            <a:avLst/>
          </a:prstGeom>
          <a:solidFill>
            <a:schemeClr val="accent1"/>
          </a:solidFill>
          <a:ln w="38100" cap="flat" cmpd="sng" algn="ctr">
            <a:solidFill>
              <a:srgbClr val="8424F8"/>
            </a:solidFill>
            <a:prstDash val="solid"/>
            <a:miter lim="800000"/>
            <a:headEnd type="none" w="med" len="med"/>
            <a:tailEnd type="triangle"/>
          </a:ln>
          <a:effectLst/>
        </p:spPr>
      </p:cxnSp>
      <p:sp>
        <p:nvSpPr>
          <p:cNvPr id="42" name="Oval 41">
            <a:extLst>
              <a:ext uri="{FF2B5EF4-FFF2-40B4-BE49-F238E27FC236}">
                <a16:creationId xmlns:a16="http://schemas.microsoft.com/office/drawing/2014/main" id="{4E3AB457-0A3E-2F17-19AB-719ABDE9E106}"/>
              </a:ext>
            </a:extLst>
          </p:cNvPr>
          <p:cNvSpPr/>
          <p:nvPr/>
        </p:nvSpPr>
        <p:spPr bwMode="auto">
          <a:xfrm>
            <a:off x="7315200" y="1819531"/>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pic>
        <p:nvPicPr>
          <p:cNvPr id="10" name="Picture 9">
            <a:extLst>
              <a:ext uri="{FF2B5EF4-FFF2-40B4-BE49-F238E27FC236}">
                <a16:creationId xmlns:a16="http://schemas.microsoft.com/office/drawing/2014/main" id="{02D5C4E7-0E7E-528A-DA33-A54B46D2A14B}"/>
              </a:ext>
            </a:extLst>
          </p:cNvPr>
          <p:cNvPicPr>
            <a:picLocks noChangeAspect="1"/>
          </p:cNvPicPr>
          <p:nvPr/>
        </p:nvPicPr>
        <p:blipFill>
          <a:blip r:embed="rId3"/>
          <a:stretch>
            <a:fillRect/>
          </a:stretch>
        </p:blipFill>
        <p:spPr>
          <a:xfrm>
            <a:off x="306313" y="2048131"/>
            <a:ext cx="5475701" cy="4168071"/>
          </a:xfrm>
          <a:prstGeom prst="rect">
            <a:avLst/>
          </a:prstGeom>
        </p:spPr>
      </p:pic>
      <p:sp>
        <p:nvSpPr>
          <p:cNvPr id="21" name="Triangle 20">
            <a:extLst>
              <a:ext uri="{FF2B5EF4-FFF2-40B4-BE49-F238E27FC236}">
                <a16:creationId xmlns:a16="http://schemas.microsoft.com/office/drawing/2014/main" id="{6771014B-0AE1-097E-1D03-1CC05D3474B2}"/>
              </a:ext>
            </a:extLst>
          </p:cNvPr>
          <p:cNvSpPr/>
          <p:nvPr/>
        </p:nvSpPr>
        <p:spPr bwMode="auto">
          <a:xfrm rot="5400000" flipH="1">
            <a:off x="3908504" y="3767648"/>
            <a:ext cx="3366172" cy="329228"/>
          </a:xfrm>
          <a:prstGeom prst="triangle">
            <a:avLst>
              <a:gd name="adj" fmla="val 18149"/>
            </a:avLst>
          </a:prstGeom>
          <a:solidFill>
            <a:srgbClr val="92D050">
              <a:alpha val="41961"/>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pic>
        <p:nvPicPr>
          <p:cNvPr id="52" name="Picture 2" descr="Contract Vector SVG Icon (15) - SVG Repo">
            <a:extLst>
              <a:ext uri="{FF2B5EF4-FFF2-40B4-BE49-F238E27FC236}">
                <a16:creationId xmlns:a16="http://schemas.microsoft.com/office/drawing/2014/main" id="{1AF8E0E2-906A-F30F-E210-52D4F7726A9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20458" y="4365628"/>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ontract Vector SVG Icon (15) - SVG Repo">
            <a:extLst>
              <a:ext uri="{FF2B5EF4-FFF2-40B4-BE49-F238E27FC236}">
                <a16:creationId xmlns:a16="http://schemas.microsoft.com/office/drawing/2014/main" id="{214D96A6-0B59-0A81-D8F3-458187E5593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3709" y="4470561"/>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ontract Vector SVG Icon (15) - SVG Repo">
            <a:extLst>
              <a:ext uri="{FF2B5EF4-FFF2-40B4-BE49-F238E27FC236}">
                <a16:creationId xmlns:a16="http://schemas.microsoft.com/office/drawing/2014/main" id="{3622C31C-6058-2541-D29E-CC21B53B381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32222" y="4088130"/>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ontract Vector SVG Icon (15) - SVG Repo">
            <a:extLst>
              <a:ext uri="{FF2B5EF4-FFF2-40B4-BE49-F238E27FC236}">
                <a16:creationId xmlns:a16="http://schemas.microsoft.com/office/drawing/2014/main" id="{66C9DAF1-DE86-B8B8-7F9D-2D61C7BDB2E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6744" y="5555822"/>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ontract Vector SVG Icon (15) - SVG Repo">
            <a:extLst>
              <a:ext uri="{FF2B5EF4-FFF2-40B4-BE49-F238E27FC236}">
                <a16:creationId xmlns:a16="http://schemas.microsoft.com/office/drawing/2014/main" id="{5506DC49-9544-6A72-4694-755356408C5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40992" y="4939665"/>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ontract Vector SVG Icon (15) - SVG Repo">
            <a:extLst>
              <a:ext uri="{FF2B5EF4-FFF2-40B4-BE49-F238E27FC236}">
                <a16:creationId xmlns:a16="http://schemas.microsoft.com/office/drawing/2014/main" id="{D74D7035-7BB0-4AFF-C75B-FBB74DA43EB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22822" y="5175043"/>
            <a:ext cx="235378" cy="2353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Green Check Mark Transparent, Download Free Green Check Mark  Transparent png images, Free ClipArts on Clipart Library">
            <a:extLst>
              <a:ext uri="{FF2B5EF4-FFF2-40B4-BE49-F238E27FC236}">
                <a16:creationId xmlns:a16="http://schemas.microsoft.com/office/drawing/2014/main" id="{D8BC7BA9-2DE1-2DB2-0956-233A0832402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60925" y="41910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Free Green Check Mark Transparent, Download Free Green Check Mark  Transparent png images, Free ClipArts on Clipart Library">
            <a:extLst>
              <a:ext uri="{FF2B5EF4-FFF2-40B4-BE49-F238E27FC236}">
                <a16:creationId xmlns:a16="http://schemas.microsoft.com/office/drawing/2014/main" id="{574620F8-18DC-D4E0-B026-ED8B48D3F9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4725" y="52578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Free Green Check Mark Transparent, Download Free Green Check Mark  Transparent png images, Free ClipArts on Clipart Library">
            <a:extLst>
              <a:ext uri="{FF2B5EF4-FFF2-40B4-BE49-F238E27FC236}">
                <a16:creationId xmlns:a16="http://schemas.microsoft.com/office/drawing/2014/main" id="{4BED32B5-52DB-49F3-D0F8-E56223665B4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13525" y="49761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ree Green Check Mark Transparent, Download Free Green Check Mark  Transparent png images, Free ClipArts on Clipart Library">
            <a:extLst>
              <a:ext uri="{FF2B5EF4-FFF2-40B4-BE49-F238E27FC236}">
                <a16:creationId xmlns:a16="http://schemas.microsoft.com/office/drawing/2014/main" id="{46F6D8B2-87A3-12D1-9E94-14E8719F15D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0" y="467136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Free Green Check Mark Transparent, Download Free Green Check Mark  Transparent png images, Free ClipArts on Clipart Library">
            <a:extLst>
              <a:ext uri="{FF2B5EF4-FFF2-40B4-BE49-F238E27FC236}">
                <a16:creationId xmlns:a16="http://schemas.microsoft.com/office/drawing/2014/main" id="{621FD7AB-FDBB-875B-F092-BCC04613FD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70525" y="3962400"/>
            <a:ext cx="244675" cy="28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CAAADB-E161-7A86-8998-DFB132D98C1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flipH="1">
            <a:off x="8342498" y="4120705"/>
            <a:ext cx="304535" cy="38100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A60B130-3641-C1C8-10D6-6DF4CACF48A7}"/>
              </a:ext>
            </a:extLst>
          </p:cNvPr>
          <p:cNvSpPr/>
          <p:nvPr/>
        </p:nvSpPr>
        <p:spPr bwMode="auto">
          <a:xfrm>
            <a:off x="4635100" y="3473005"/>
            <a:ext cx="407200" cy="152399"/>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4" name="Oval 1023">
            <a:extLst>
              <a:ext uri="{FF2B5EF4-FFF2-40B4-BE49-F238E27FC236}">
                <a16:creationId xmlns:a16="http://schemas.microsoft.com/office/drawing/2014/main" id="{91A6EDD3-41E1-43C6-9EDB-F90F6C41691A}"/>
              </a:ext>
            </a:extLst>
          </p:cNvPr>
          <p:cNvSpPr/>
          <p:nvPr/>
        </p:nvSpPr>
        <p:spPr bwMode="auto">
          <a:xfrm>
            <a:off x="8001000" y="1828800"/>
            <a:ext cx="228600" cy="228600"/>
          </a:xfrm>
          <a:prstGeom prst="ellipse">
            <a:avLst/>
          </a:prstGeom>
          <a:solidFill>
            <a:srgbClr val="FF0000">
              <a:alpha val="25098"/>
            </a:srgbClr>
          </a:solidFill>
          <a:ln w="2857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ndParaRPr>
          </a:p>
        </p:txBody>
      </p:sp>
      <p:grpSp>
        <p:nvGrpSpPr>
          <p:cNvPr id="1038" name="Group 1037">
            <a:extLst>
              <a:ext uri="{FF2B5EF4-FFF2-40B4-BE49-F238E27FC236}">
                <a16:creationId xmlns:a16="http://schemas.microsoft.com/office/drawing/2014/main" id="{9E3532DC-2DA8-E7B4-C606-811318609A63}"/>
              </a:ext>
            </a:extLst>
          </p:cNvPr>
          <p:cNvGrpSpPr/>
          <p:nvPr/>
        </p:nvGrpSpPr>
        <p:grpSpPr>
          <a:xfrm>
            <a:off x="685800" y="2125418"/>
            <a:ext cx="7870036" cy="4346885"/>
            <a:chOff x="685800" y="2125418"/>
            <a:chExt cx="7870036" cy="4346885"/>
          </a:xfrm>
        </p:grpSpPr>
        <p:pic>
          <p:nvPicPr>
            <p:cNvPr id="63" name="Picture 62">
              <a:extLst>
                <a:ext uri="{FF2B5EF4-FFF2-40B4-BE49-F238E27FC236}">
                  <a16:creationId xmlns:a16="http://schemas.microsoft.com/office/drawing/2014/main" id="{9E8A2C90-4764-4929-933F-2CB12F32F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4080" y="2125418"/>
              <a:ext cx="1691756" cy="1469085"/>
            </a:xfrm>
            <a:prstGeom prst="rect">
              <a:avLst/>
            </a:prstGeom>
          </p:spPr>
        </p:pic>
        <p:sp>
          <p:nvSpPr>
            <p:cNvPr id="1025" name="Rectangle 1024">
              <a:extLst>
                <a:ext uri="{FF2B5EF4-FFF2-40B4-BE49-F238E27FC236}">
                  <a16:creationId xmlns:a16="http://schemas.microsoft.com/office/drawing/2014/main" id="{D2A46A06-1445-05E7-9C89-5B87B7731496}"/>
                </a:ext>
              </a:extLst>
            </p:cNvPr>
            <p:cNvSpPr/>
            <p:nvPr/>
          </p:nvSpPr>
          <p:spPr bwMode="auto">
            <a:xfrm>
              <a:off x="2290398" y="5398620"/>
              <a:ext cx="1138602" cy="392580"/>
            </a:xfrm>
            <a:prstGeom prst="rect">
              <a:avLst/>
            </a:prstGeom>
            <a:noFill/>
            <a:ln w="28575" cap="flat" cmpd="sng" algn="ctr">
              <a:solidFill>
                <a:srgbClr val="FF0000"/>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sp>
          <p:nvSpPr>
            <p:cNvPr id="1027" name="TextBox 1026">
              <a:extLst>
                <a:ext uri="{FF2B5EF4-FFF2-40B4-BE49-F238E27FC236}">
                  <a16:creationId xmlns:a16="http://schemas.microsoft.com/office/drawing/2014/main" id="{E20F737E-6310-20AC-B1E7-0B32C535009A}"/>
                </a:ext>
              </a:extLst>
            </p:cNvPr>
            <p:cNvSpPr txBox="1"/>
            <p:nvPr/>
          </p:nvSpPr>
          <p:spPr>
            <a:xfrm>
              <a:off x="685800" y="5887528"/>
              <a:ext cx="7315200" cy="584775"/>
            </a:xfrm>
            <a:prstGeom prst="rect">
              <a:avLst/>
            </a:prstGeom>
            <a:noFill/>
            <a:ln w="19050">
              <a:solidFill>
                <a:schemeClr val="tx1"/>
              </a:solidFill>
            </a:ln>
          </p:spPr>
          <p:txBody>
            <a:bodyPr wrap="square" rtlCol="0">
              <a:spAutoFit/>
            </a:bodyPr>
            <a:lstStyle/>
            <a:p>
              <a:r>
                <a:rPr lang="en-US" sz="1600" dirty="0"/>
                <a:t>Using serialized state, HAMR can automatically generate unit tests suites for replaying failing behavior at the unit level for easy debugging.</a:t>
              </a:r>
            </a:p>
          </p:txBody>
        </p:sp>
      </p:grpSp>
      <p:grpSp>
        <p:nvGrpSpPr>
          <p:cNvPr id="1039" name="Group 1038">
            <a:extLst>
              <a:ext uri="{FF2B5EF4-FFF2-40B4-BE49-F238E27FC236}">
                <a16:creationId xmlns:a16="http://schemas.microsoft.com/office/drawing/2014/main" id="{034B95A7-2976-93EC-8B12-31EB2C9FC960}"/>
              </a:ext>
            </a:extLst>
          </p:cNvPr>
          <p:cNvGrpSpPr/>
          <p:nvPr/>
        </p:nvGrpSpPr>
        <p:grpSpPr>
          <a:xfrm>
            <a:off x="5584415" y="2048182"/>
            <a:ext cx="2089970" cy="957968"/>
            <a:chOff x="5584415" y="2048182"/>
            <a:chExt cx="2089970" cy="957968"/>
          </a:xfrm>
        </p:grpSpPr>
        <p:sp>
          <p:nvSpPr>
            <p:cNvPr id="1029" name="TextBox 1028">
              <a:extLst>
                <a:ext uri="{FF2B5EF4-FFF2-40B4-BE49-F238E27FC236}">
                  <a16:creationId xmlns:a16="http://schemas.microsoft.com/office/drawing/2014/main" id="{E576D500-C888-B435-0882-E85836642779}"/>
                </a:ext>
              </a:extLst>
            </p:cNvPr>
            <p:cNvSpPr txBox="1"/>
            <p:nvPr/>
          </p:nvSpPr>
          <p:spPr>
            <a:xfrm>
              <a:off x="5584415" y="2265974"/>
              <a:ext cx="2089970" cy="584775"/>
            </a:xfrm>
            <a:prstGeom prst="rect">
              <a:avLst/>
            </a:prstGeom>
            <a:noFill/>
          </p:spPr>
          <p:txBody>
            <a:bodyPr wrap="square" rtlCol="0">
              <a:spAutoFit/>
            </a:bodyPr>
            <a:lstStyle/>
            <a:p>
              <a:r>
                <a:rPr lang="en-US" sz="1600" i="1" dirty="0"/>
                <a:t>saved component input state</a:t>
              </a:r>
            </a:p>
          </p:txBody>
        </p:sp>
        <p:cxnSp>
          <p:nvCxnSpPr>
            <p:cNvPr id="1033" name="Straight Connector 1032">
              <a:extLst>
                <a:ext uri="{FF2B5EF4-FFF2-40B4-BE49-F238E27FC236}">
                  <a16:creationId xmlns:a16="http://schemas.microsoft.com/office/drawing/2014/main" id="{A81E69EB-753D-560C-1E7B-BDE0BB11EB1A}"/>
                </a:ext>
              </a:extLst>
            </p:cNvPr>
            <p:cNvCxnSpPr>
              <a:cxnSpLocks/>
            </p:cNvCxnSpPr>
            <p:nvPr/>
          </p:nvCxnSpPr>
          <p:spPr bwMode="auto">
            <a:xfrm flipH="1">
              <a:off x="6928752" y="2048182"/>
              <a:ext cx="349408" cy="29879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cxnSp>
          <p:nvCxnSpPr>
            <p:cNvPr id="1036" name="Straight Connector 1035">
              <a:extLst>
                <a:ext uri="{FF2B5EF4-FFF2-40B4-BE49-F238E27FC236}">
                  <a16:creationId xmlns:a16="http://schemas.microsoft.com/office/drawing/2014/main" id="{26DF241E-9526-6CE4-DC8C-218DC8BBE832}"/>
                </a:ext>
              </a:extLst>
            </p:cNvPr>
            <p:cNvCxnSpPr>
              <a:cxnSpLocks/>
            </p:cNvCxnSpPr>
            <p:nvPr/>
          </p:nvCxnSpPr>
          <p:spPr bwMode="auto">
            <a:xfrm>
              <a:off x="6597808" y="2825402"/>
              <a:ext cx="505648" cy="180748"/>
            </a:xfrm>
            <a:prstGeom prst="line">
              <a:avLst/>
            </a:prstGeom>
            <a:solidFill>
              <a:schemeClr val="accent1"/>
            </a:solidFill>
            <a:ln w="9525" cap="flat" cmpd="sng" algn="ctr">
              <a:solidFill>
                <a:schemeClr val="tx1"/>
              </a:solidFill>
              <a:prstDash val="dash"/>
              <a:miter lim="800000"/>
              <a:headEnd type="none" w="med" len="med"/>
              <a:tailEnd type="none" w="med" len="med"/>
            </a:ln>
            <a:effectLst/>
          </p:spPr>
        </p:cxnSp>
      </p:grpSp>
    </p:spTree>
    <p:extLst>
      <p:ext uri="{BB962C8B-B14F-4D97-AF65-F5344CB8AC3E}">
        <p14:creationId xmlns:p14="http://schemas.microsoft.com/office/powerpoint/2010/main" val="17435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2CA7-D648-D648-950C-65FBA84F6407}"/>
              </a:ext>
            </a:extLst>
          </p:cNvPr>
          <p:cNvSpPr>
            <a:spLocks noGrp="1"/>
          </p:cNvSpPr>
          <p:nvPr>
            <p:ph type="title"/>
          </p:nvPr>
        </p:nvSpPr>
        <p:spPr/>
        <p:txBody>
          <a:bodyPr/>
          <a:lstStyle/>
          <a:p>
            <a:r>
              <a:rPr lang="en-US" dirty="0"/>
              <a:t>Resources</a:t>
            </a:r>
          </a:p>
        </p:txBody>
      </p:sp>
      <p:grpSp>
        <p:nvGrpSpPr>
          <p:cNvPr id="11" name="Group 10">
            <a:extLst>
              <a:ext uri="{FF2B5EF4-FFF2-40B4-BE49-F238E27FC236}">
                <a16:creationId xmlns:a16="http://schemas.microsoft.com/office/drawing/2014/main" id="{F7487474-EBAE-E243-A7E6-81D46A06A3BF}"/>
              </a:ext>
            </a:extLst>
          </p:cNvPr>
          <p:cNvGrpSpPr/>
          <p:nvPr/>
        </p:nvGrpSpPr>
        <p:grpSpPr>
          <a:xfrm>
            <a:off x="609600" y="3491299"/>
            <a:ext cx="4648200" cy="2452301"/>
            <a:chOff x="609600" y="3491299"/>
            <a:chExt cx="4648200" cy="2452301"/>
          </a:xfrm>
        </p:grpSpPr>
        <p:sp>
          <p:nvSpPr>
            <p:cNvPr id="6" name="Text Box 151">
              <a:extLst>
                <a:ext uri="{FF2B5EF4-FFF2-40B4-BE49-F238E27FC236}">
                  <a16:creationId xmlns:a16="http://schemas.microsoft.com/office/drawing/2014/main" id="{E7CCAF95-6B88-EC43-B0BE-9C0310E189C6}"/>
                </a:ext>
              </a:extLst>
            </p:cNvPr>
            <p:cNvSpPr txBox="1">
              <a:spLocks noChangeArrowheads="1"/>
            </p:cNvSpPr>
            <p:nvPr/>
          </p:nvSpPr>
          <p:spPr bwMode="auto">
            <a:xfrm>
              <a:off x="838200" y="3491299"/>
              <a:ext cx="4191000"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Resources on HAMR web site</a:t>
              </a:r>
            </a:p>
          </p:txBody>
        </p:sp>
        <p:sp>
          <p:nvSpPr>
            <p:cNvPr id="8" name="Content Placeholder 2">
              <a:extLst>
                <a:ext uri="{FF2B5EF4-FFF2-40B4-BE49-F238E27FC236}">
                  <a16:creationId xmlns:a16="http://schemas.microsoft.com/office/drawing/2014/main" id="{15C32017-4C18-0A49-BFEC-802E92FAE62F}"/>
                </a:ext>
              </a:extLst>
            </p:cNvPr>
            <p:cNvSpPr txBox="1">
              <a:spLocks/>
            </p:cNvSpPr>
            <p:nvPr/>
          </p:nvSpPr>
          <p:spPr bwMode="auto">
            <a:xfrm>
              <a:off x="609600" y="4038600"/>
              <a:ext cx="46482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Distribution available for Windows, Linux, and Mac (also virtualized) </a:t>
              </a:r>
              <a:r>
                <a:rPr lang="en-US" sz="1600" dirty="0">
                  <a:hlinkClick r:id="rId3"/>
                </a:rPr>
                <a:t>hamr.sireum.org</a:t>
              </a:r>
              <a:endParaRPr lang="en-US" sz="1600" dirty="0"/>
            </a:p>
            <a:p>
              <a:r>
                <a:rPr lang="en-US" sz="1600" kern="0" dirty="0"/>
                <a:t>Documentation, examples, and tutorial material for HAMR</a:t>
              </a:r>
            </a:p>
            <a:p>
              <a:r>
                <a:rPr lang="en-US" sz="1600" kern="0" dirty="0"/>
                <a:t>Educational resources -- slides, recorded lectures, and guided exercises for HAMR Slang back end</a:t>
              </a:r>
            </a:p>
          </p:txBody>
        </p:sp>
      </p:grpSp>
      <p:pic>
        <p:nvPicPr>
          <p:cNvPr id="5" name="Picture 4">
            <a:extLst>
              <a:ext uri="{FF2B5EF4-FFF2-40B4-BE49-F238E27FC236}">
                <a16:creationId xmlns:a16="http://schemas.microsoft.com/office/drawing/2014/main" id="{BC8F200C-5942-EB43-8F0D-6D950ABFC7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1219200"/>
            <a:ext cx="3581400" cy="733334"/>
          </a:xfrm>
          <a:prstGeom prst="rect">
            <a:avLst/>
          </a:prstGeom>
        </p:spPr>
      </p:pic>
      <p:sp>
        <p:nvSpPr>
          <p:cNvPr id="12" name="Slide Number Placeholder 11">
            <a:extLst>
              <a:ext uri="{FF2B5EF4-FFF2-40B4-BE49-F238E27FC236}">
                <a16:creationId xmlns:a16="http://schemas.microsoft.com/office/drawing/2014/main" id="{09FCB0E2-0B85-A74C-847C-0847FEB5A5B7}"/>
              </a:ext>
            </a:extLst>
          </p:cNvPr>
          <p:cNvSpPr>
            <a:spLocks noGrp="1"/>
          </p:cNvSpPr>
          <p:nvPr>
            <p:ph type="sldNum" sz="quarter" idx="11"/>
          </p:nvPr>
        </p:nvSpPr>
        <p:spPr/>
        <p:txBody>
          <a:bodyPr/>
          <a:lstStyle/>
          <a:p>
            <a:pPr>
              <a:defRPr/>
            </a:pPr>
            <a:fld id="{C22399C2-1ADD-1549-9753-CEA7C1EED1B8}" type="slidenum">
              <a:rPr lang="en-US" smtClean="0"/>
              <a:pPr>
                <a:defRPr/>
              </a:pPr>
              <a:t>46</a:t>
            </a:fld>
            <a:endParaRPr lang="en-US"/>
          </a:p>
        </p:txBody>
      </p:sp>
      <p:sp>
        <p:nvSpPr>
          <p:cNvPr id="9" name="TextBox 8">
            <a:extLst>
              <a:ext uri="{FF2B5EF4-FFF2-40B4-BE49-F238E27FC236}">
                <a16:creationId xmlns:a16="http://schemas.microsoft.com/office/drawing/2014/main" id="{EFA1E469-FA7B-6174-0756-4C3D9759B0E9}"/>
              </a:ext>
            </a:extLst>
          </p:cNvPr>
          <p:cNvSpPr txBox="1"/>
          <p:nvPr/>
        </p:nvSpPr>
        <p:spPr>
          <a:xfrm>
            <a:off x="1015588" y="2047017"/>
            <a:ext cx="3283976" cy="830997"/>
          </a:xfrm>
          <a:prstGeom prst="rect">
            <a:avLst/>
          </a:prstGeom>
          <a:noFill/>
        </p:spPr>
        <p:txBody>
          <a:bodyPr wrap="none" rtlCol="0">
            <a:spAutoFit/>
          </a:bodyPr>
          <a:lstStyle/>
          <a:p>
            <a:r>
              <a:rPr lang="en-US" dirty="0"/>
              <a:t>Publicly available tool: </a:t>
            </a:r>
          </a:p>
          <a:p>
            <a:r>
              <a:rPr lang="en-US" dirty="0">
                <a:hlinkClick r:id="rId3"/>
              </a:rPr>
              <a:t>http://hamr.sireum.org</a:t>
            </a:r>
            <a:endParaRPr lang="en-US" dirty="0"/>
          </a:p>
        </p:txBody>
      </p:sp>
      <p:sp>
        <p:nvSpPr>
          <p:cNvPr id="10" name="Content Placeholder 2">
            <a:extLst>
              <a:ext uri="{FF2B5EF4-FFF2-40B4-BE49-F238E27FC236}">
                <a16:creationId xmlns:a16="http://schemas.microsoft.com/office/drawing/2014/main" id="{64DD0DA4-F890-AFF1-3E23-E6A5408879AD}"/>
              </a:ext>
            </a:extLst>
          </p:cNvPr>
          <p:cNvSpPr txBox="1">
            <a:spLocks/>
          </p:cNvSpPr>
          <p:nvPr/>
        </p:nvSpPr>
        <p:spPr bwMode="auto">
          <a:xfrm>
            <a:off x="5791200" y="4800600"/>
            <a:ext cx="3048000" cy="848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106" charset="2"/>
              <a:buChar char="n"/>
              <a:defRPr sz="3200">
                <a:solidFill>
                  <a:schemeClr val="tx1"/>
                </a:solidFill>
                <a:latin typeface="+mn-lt"/>
                <a:ea typeface="ＭＳ Ｐゴシック" pitchFamily="-84" charset="-128"/>
                <a:cs typeface="ＭＳ Ｐゴシック" pitchFamily="-84" charset="-128"/>
              </a:defRPr>
            </a:lvl1pPr>
            <a:lvl2pPr marL="742950" indent="-285750" algn="l" rtl="0" eaLnBrk="0" fontAlgn="base" hangingPunct="0">
              <a:spcBef>
                <a:spcPct val="20000"/>
              </a:spcBef>
              <a:spcAft>
                <a:spcPct val="0"/>
              </a:spcAft>
              <a:buClr>
                <a:schemeClr val="hlink"/>
              </a:buClr>
              <a:buSzPct val="55000"/>
              <a:buFont typeface="Wingdings" pitchFamily="-106" charset="2"/>
              <a:buChar char="n"/>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folHlink"/>
              </a:buClr>
              <a:buSzPct val="50000"/>
              <a:buFont typeface="Wingdings" pitchFamily="-106" charset="2"/>
              <a:buChar char="n"/>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55000"/>
              <a:buFont typeface="Wingdings" pitchFamily="-106" charset="2"/>
              <a:buChar char="n"/>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SzPct val="50000"/>
              <a:buFont typeface="Wingdings" pitchFamily="-106" charset="2"/>
              <a:buChar char="n"/>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SzPct val="50000"/>
              <a:buFont typeface="Wingdings" charset="2"/>
              <a:buChar char="n"/>
              <a:defRPr sz="2000">
                <a:solidFill>
                  <a:schemeClr val="tx1"/>
                </a:solidFill>
                <a:latin typeface="+mn-lt"/>
                <a:ea typeface="ＭＳ Ｐゴシック" charset="-128"/>
              </a:defRPr>
            </a:lvl9pPr>
          </a:lstStyle>
          <a:p>
            <a:r>
              <a:rPr lang="en-US" sz="1600" dirty="0"/>
              <a:t>Online textbook for Slang/</a:t>
            </a:r>
            <a:r>
              <a:rPr lang="en-US" sz="1600" dirty="0" err="1"/>
              <a:t>Logika</a:t>
            </a:r>
            <a:r>
              <a:rPr lang="en-US" sz="1600" dirty="0"/>
              <a:t> available later this fall</a:t>
            </a:r>
          </a:p>
        </p:txBody>
      </p:sp>
      <p:pic>
        <p:nvPicPr>
          <p:cNvPr id="13" name="Picture 12">
            <a:extLst>
              <a:ext uri="{FF2B5EF4-FFF2-40B4-BE49-F238E27FC236}">
                <a16:creationId xmlns:a16="http://schemas.microsoft.com/office/drawing/2014/main" id="{1D2B38F9-BD89-B017-7A1C-9C6690AF5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3600" y="3800799"/>
            <a:ext cx="2145565" cy="848247"/>
          </a:xfrm>
          <a:prstGeom prst="rect">
            <a:avLst/>
          </a:prstGeom>
        </p:spPr>
      </p:pic>
    </p:spTree>
    <p:extLst>
      <p:ext uri="{BB962C8B-B14F-4D97-AF65-F5344CB8AC3E}">
        <p14:creationId xmlns:p14="http://schemas.microsoft.com/office/powerpoint/2010/main" val="28831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a:xfrm>
            <a:off x="518160" y="0"/>
            <a:ext cx="8321040" cy="1143000"/>
          </a:xfrm>
        </p:spPr>
        <p:txBody>
          <a:bodyPr/>
          <a:lstStyle/>
          <a:p>
            <a:r>
              <a:rPr lang="en-US" dirty="0"/>
              <a:t>Example</a:t>
            </a:r>
          </a:p>
        </p:txBody>
      </p:sp>
      <p:sp>
        <p:nvSpPr>
          <p:cNvPr id="3" name="Footer Placeholder 2">
            <a:extLst>
              <a:ext uri="{FF2B5EF4-FFF2-40B4-BE49-F238E27FC236}">
                <a16:creationId xmlns:a16="http://schemas.microsoft.com/office/drawing/2014/main" id="{AF19990C-1484-6940-94CB-6E5AFD99B55B}"/>
              </a:ext>
            </a:extLst>
          </p:cNvPr>
          <p:cNvSpPr>
            <a:spLocks noGrp="1"/>
          </p:cNvSpPr>
          <p:nvPr>
            <p:ph type="ftr" sz="quarter" idx="10"/>
          </p:nvPr>
        </p:nvSpPr>
        <p:spPr/>
        <p:txBody>
          <a:bodyPr/>
          <a:lstStyle/>
          <a:p>
            <a:pPr>
              <a:defRPr/>
            </a:pPr>
            <a:r>
              <a:rPr lang="en-US"/>
              <a:t>HAMR - Hatcliff -- Kansas State</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25" name="Group 24">
            <a:extLst>
              <a:ext uri="{FF2B5EF4-FFF2-40B4-BE49-F238E27FC236}">
                <a16:creationId xmlns:a16="http://schemas.microsoft.com/office/drawing/2014/main" id="{5C71F72E-65F0-BC47-99E4-A3D8CD4FD4EB}"/>
              </a:ext>
            </a:extLst>
          </p:cNvPr>
          <p:cNvGrpSpPr/>
          <p:nvPr/>
        </p:nvGrpSpPr>
        <p:grpSpPr>
          <a:xfrm>
            <a:off x="2057400" y="4073603"/>
            <a:ext cx="720288" cy="433137"/>
            <a:chOff x="1787087" y="3773103"/>
            <a:chExt cx="720288"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8" name="Oval 47">
              <a:extLst>
                <a:ext uri="{FF2B5EF4-FFF2-40B4-BE49-F238E27FC236}">
                  <a16:creationId xmlns:a16="http://schemas.microsoft.com/office/drawing/2014/main" id="{5852CD05-8B15-E043-A03D-463EB1CC0752}"/>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0" name="Oval 49">
              <a:extLst>
                <a:ext uri="{FF2B5EF4-FFF2-40B4-BE49-F238E27FC236}">
                  <a16:creationId xmlns:a16="http://schemas.microsoft.com/office/drawing/2014/main" id="{68D25411-DC2A-6E49-A963-75F5E868E464}"/>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720288" cy="433137"/>
            <a:chOff x="1787087" y="3773103"/>
            <a:chExt cx="720288"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4" name="Oval 63">
              <a:extLst>
                <a:ext uri="{FF2B5EF4-FFF2-40B4-BE49-F238E27FC236}">
                  <a16:creationId xmlns:a16="http://schemas.microsoft.com/office/drawing/2014/main" id="{DD3CB4E8-7407-4D4C-B81E-7DB765A5B7E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6" name="Oval 65">
              <a:extLst>
                <a:ext uri="{FF2B5EF4-FFF2-40B4-BE49-F238E27FC236}">
                  <a16:creationId xmlns:a16="http://schemas.microsoft.com/office/drawing/2014/main" id="{0429FDAB-CD01-A84B-9D87-0243433E02C4}"/>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4" name="Group 3">
            <a:extLst>
              <a:ext uri="{FF2B5EF4-FFF2-40B4-BE49-F238E27FC236}">
                <a16:creationId xmlns:a16="http://schemas.microsoft.com/office/drawing/2014/main" id="{C545E28A-9E4E-CC44-9D71-B54D02269AE9}"/>
              </a:ext>
            </a:extLst>
          </p:cNvPr>
          <p:cNvGrpSpPr/>
          <p:nvPr/>
        </p:nvGrpSpPr>
        <p:grpSpPr>
          <a:xfrm>
            <a:off x="1097942" y="3242516"/>
            <a:ext cx="7093430" cy="1814589"/>
            <a:chOff x="1097942" y="3242516"/>
            <a:chExt cx="7093430" cy="1814589"/>
          </a:xfrm>
        </p:grpSpPr>
        <p:sp>
          <p:nvSpPr>
            <p:cNvPr id="67" name="Text Box 43">
              <a:extLst>
                <a:ext uri="{FF2B5EF4-FFF2-40B4-BE49-F238E27FC236}">
                  <a16:creationId xmlns:a16="http://schemas.microsoft.com/office/drawing/2014/main" id="{7D837B1C-A4F7-4A43-A4E1-3C9105FE8B0F}"/>
                </a:ext>
              </a:extLst>
            </p:cNvPr>
            <p:cNvSpPr txBox="1">
              <a:spLocks noChangeArrowheads="1"/>
            </p:cNvSpPr>
            <p:nvPr/>
          </p:nvSpPr>
          <p:spPr bwMode="auto">
            <a:xfrm>
              <a:off x="1419969" y="4553331"/>
              <a:ext cx="899005"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(periodic)</a:t>
              </a:r>
            </a:p>
          </p:txBody>
        </p:sp>
        <p:sp>
          <p:nvSpPr>
            <p:cNvPr id="68" name="Text Box 43">
              <a:extLst>
                <a:ext uri="{FF2B5EF4-FFF2-40B4-BE49-F238E27FC236}">
                  <a16:creationId xmlns:a16="http://schemas.microsoft.com/office/drawing/2014/main" id="{D308EBAB-0B55-1E47-A328-ED6A3793D450}"/>
                </a:ext>
              </a:extLst>
            </p:cNvPr>
            <p:cNvSpPr txBox="1">
              <a:spLocks noChangeArrowheads="1"/>
            </p:cNvSpPr>
            <p:nvPr/>
          </p:nvSpPr>
          <p:spPr bwMode="auto">
            <a:xfrm>
              <a:off x="3902102" y="4626218"/>
              <a:ext cx="821178"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a:t>
              </a:r>
            </a:p>
            <a:p>
              <a:pPr algn="l">
                <a:defRPr/>
              </a:pPr>
              <a:r>
                <a:rPr lang="en-US" sz="1100" dirty="0">
                  <a:latin typeface="Tahoma" pitchFamily="-84" charset="0"/>
                </a:rPr>
                <a:t>(sporadic)</a:t>
              </a:r>
            </a:p>
          </p:txBody>
        </p:sp>
        <p:sp>
          <p:nvSpPr>
            <p:cNvPr id="69" name="Text Box 43">
              <a:extLst>
                <a:ext uri="{FF2B5EF4-FFF2-40B4-BE49-F238E27FC236}">
                  <a16:creationId xmlns:a16="http://schemas.microsoft.com/office/drawing/2014/main" id="{47085FB7-C915-804F-913D-4B2326FC1787}"/>
                </a:ext>
              </a:extLst>
            </p:cNvPr>
            <p:cNvSpPr txBox="1">
              <a:spLocks noChangeArrowheads="1"/>
            </p:cNvSpPr>
            <p:nvPr/>
          </p:nvSpPr>
          <p:spPr bwMode="auto">
            <a:xfrm>
              <a:off x="7370195" y="4579836"/>
              <a:ext cx="821177"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Thread (sporadic)</a:t>
              </a:r>
            </a:p>
          </p:txBody>
        </p:sp>
        <p:sp>
          <p:nvSpPr>
            <p:cNvPr id="70" name="Text Box 43">
              <a:extLst>
                <a:ext uri="{FF2B5EF4-FFF2-40B4-BE49-F238E27FC236}">
                  <a16:creationId xmlns:a16="http://schemas.microsoft.com/office/drawing/2014/main" id="{16354EFB-8212-E045-91BA-9DF27FB621ED}"/>
                </a:ext>
              </a:extLst>
            </p:cNvPr>
            <p:cNvSpPr txBox="1">
              <a:spLocks noChangeArrowheads="1"/>
            </p:cNvSpPr>
            <p:nvPr/>
          </p:nvSpPr>
          <p:spPr bwMode="auto">
            <a:xfrm>
              <a:off x="1097942" y="3242516"/>
              <a:ext cx="655320" cy="26161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Process</a:t>
              </a:r>
            </a:p>
          </p:txBody>
        </p:sp>
      </p:grpSp>
      <p:grpSp>
        <p:nvGrpSpPr>
          <p:cNvPr id="5" name="Group 4">
            <a:extLst>
              <a:ext uri="{FF2B5EF4-FFF2-40B4-BE49-F238E27FC236}">
                <a16:creationId xmlns:a16="http://schemas.microsoft.com/office/drawing/2014/main" id="{995AB819-C339-F24E-AD13-58B2CBC10DD9}"/>
              </a:ext>
            </a:extLst>
          </p:cNvPr>
          <p:cNvGrpSpPr/>
          <p:nvPr/>
        </p:nvGrpSpPr>
        <p:grpSpPr>
          <a:xfrm>
            <a:off x="3341534" y="2966073"/>
            <a:ext cx="1001866" cy="1208361"/>
            <a:chOff x="3341534" y="2966073"/>
            <a:chExt cx="1001866" cy="1208361"/>
          </a:xfrm>
        </p:grpSpPr>
        <p:sp>
          <p:nvSpPr>
            <p:cNvPr id="71" name="Text Box 43">
              <a:extLst>
                <a:ext uri="{FF2B5EF4-FFF2-40B4-BE49-F238E27FC236}">
                  <a16:creationId xmlns:a16="http://schemas.microsoft.com/office/drawing/2014/main" id="{ADED1D61-DC14-1B44-9FC7-C072C9B50A45}"/>
                </a:ext>
              </a:extLst>
            </p:cNvPr>
            <p:cNvSpPr txBox="1">
              <a:spLocks noChangeArrowheads="1"/>
            </p:cNvSpPr>
            <p:nvPr/>
          </p:nvSpPr>
          <p:spPr bwMode="auto">
            <a:xfrm>
              <a:off x="3341534" y="2966073"/>
              <a:ext cx="100186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Changed (Notification Event)</a:t>
              </a:r>
            </a:p>
          </p:txBody>
        </p:sp>
        <p:sp>
          <p:nvSpPr>
            <p:cNvPr id="72" name="Line 44">
              <a:extLst>
                <a:ext uri="{FF2B5EF4-FFF2-40B4-BE49-F238E27FC236}">
                  <a16:creationId xmlns:a16="http://schemas.microsoft.com/office/drawing/2014/main" id="{4673D1D5-4B31-134E-86E5-05FBC6C7DDE5}"/>
                </a:ext>
              </a:extLst>
            </p:cNvPr>
            <p:cNvSpPr>
              <a:spLocks noChangeShapeType="1"/>
            </p:cNvSpPr>
            <p:nvPr/>
          </p:nvSpPr>
          <p:spPr bwMode="auto">
            <a:xfrm flipV="1">
              <a:off x="3633746" y="3657599"/>
              <a:ext cx="252454" cy="51683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73" name="Group 72">
            <a:extLst>
              <a:ext uri="{FF2B5EF4-FFF2-40B4-BE49-F238E27FC236}">
                <a16:creationId xmlns:a16="http://schemas.microsoft.com/office/drawing/2014/main" id="{B61AFBFF-ACE0-A048-93BB-5AA90BDE8777}"/>
              </a:ext>
            </a:extLst>
          </p:cNvPr>
          <p:cNvGrpSpPr/>
          <p:nvPr/>
        </p:nvGrpSpPr>
        <p:grpSpPr>
          <a:xfrm>
            <a:off x="3136126" y="4627544"/>
            <a:ext cx="1006504" cy="1227168"/>
            <a:chOff x="3341535" y="2423707"/>
            <a:chExt cx="1006504" cy="1227168"/>
          </a:xfrm>
        </p:grpSpPr>
        <p:sp>
          <p:nvSpPr>
            <p:cNvPr id="74" name="Text Box 43">
              <a:extLst>
                <a:ext uri="{FF2B5EF4-FFF2-40B4-BE49-F238E27FC236}">
                  <a16:creationId xmlns:a16="http://schemas.microsoft.com/office/drawing/2014/main" id="{0A6CC742-B4C5-2D48-85C1-B1CDC17A9579}"/>
                </a:ext>
              </a:extLst>
            </p:cNvPr>
            <p:cNvSpPr txBox="1">
              <a:spLocks noChangeArrowheads="1"/>
            </p:cNvSpPr>
            <p:nvPr/>
          </p:nvSpPr>
          <p:spPr bwMode="auto">
            <a:xfrm>
              <a:off x="3341535" y="3050711"/>
              <a:ext cx="1006504"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Value  (data propagation)</a:t>
              </a:r>
            </a:p>
          </p:txBody>
        </p:sp>
        <p:sp>
          <p:nvSpPr>
            <p:cNvPr id="75" name="Line 44">
              <a:extLst>
                <a:ext uri="{FF2B5EF4-FFF2-40B4-BE49-F238E27FC236}">
                  <a16:creationId xmlns:a16="http://schemas.microsoft.com/office/drawing/2014/main" id="{C289A79C-AE26-954F-BE16-905128738AD8}"/>
                </a:ext>
              </a:extLst>
            </p:cNvPr>
            <p:cNvSpPr>
              <a:spLocks noChangeShapeType="1"/>
            </p:cNvSpPr>
            <p:nvPr/>
          </p:nvSpPr>
          <p:spPr bwMode="auto">
            <a:xfrm flipV="1">
              <a:off x="3727837" y="2423707"/>
              <a:ext cx="127221" cy="69983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82" name="TextBox 81">
            <a:extLst>
              <a:ext uri="{FF2B5EF4-FFF2-40B4-BE49-F238E27FC236}">
                <a16:creationId xmlns:a16="http://schemas.microsoft.com/office/drawing/2014/main" id="{A423A547-464E-5845-BECC-23291A8C2692}"/>
              </a:ext>
            </a:extLst>
          </p:cNvPr>
          <p:cNvSpPr txBox="1"/>
          <p:nvPr/>
        </p:nvSpPr>
        <p:spPr>
          <a:xfrm>
            <a:off x="572494" y="1219200"/>
            <a:ext cx="8495306" cy="338554"/>
          </a:xfrm>
          <a:prstGeom prst="rect">
            <a:avLst/>
          </a:prstGeom>
          <a:solidFill>
            <a:schemeClr val="accent2"/>
          </a:solidFill>
        </p:spPr>
        <p:txBody>
          <a:bodyPr wrap="square" rtlCol="0">
            <a:spAutoFit/>
          </a:bodyPr>
          <a:lstStyle/>
          <a:p>
            <a:r>
              <a:rPr lang="en-US" sz="1600" dirty="0"/>
              <a:t>We use a Temperature Controller (thermostat) example to illustrate concepts...</a:t>
            </a:r>
            <a:endParaRPr lang="en-US" sz="1100" dirty="0"/>
          </a:p>
        </p:txBody>
      </p:sp>
      <p:sp>
        <p:nvSpPr>
          <p:cNvPr id="83" name="TextBox 82">
            <a:extLst>
              <a:ext uri="{FF2B5EF4-FFF2-40B4-BE49-F238E27FC236}">
                <a16:creationId xmlns:a16="http://schemas.microsoft.com/office/drawing/2014/main" id="{1B9C8AE9-D253-104A-9CFE-99327C10B060}"/>
              </a:ext>
            </a:extLst>
          </p:cNvPr>
          <p:cNvSpPr txBox="1"/>
          <p:nvPr/>
        </p:nvSpPr>
        <p:spPr>
          <a:xfrm>
            <a:off x="4723280" y="5225200"/>
            <a:ext cx="3887663" cy="1477328"/>
          </a:xfrm>
          <a:prstGeom prst="rect">
            <a:avLst/>
          </a:prstGeom>
          <a:noFill/>
          <a:ln>
            <a:solidFill>
              <a:schemeClr val="tx1"/>
            </a:solidFill>
          </a:ln>
        </p:spPr>
        <p:txBody>
          <a:bodyPr wrap="square" rtlCol="0">
            <a:spAutoFit/>
          </a:bodyPr>
          <a:lstStyle/>
          <a:p>
            <a:r>
              <a:rPr lang="en-US" sz="1800" dirty="0"/>
              <a:t>AADL software modeling emphasizes </a:t>
            </a:r>
            <a:r>
              <a:rPr lang="en-US" sz="1800" i="1" dirty="0"/>
              <a:t>components</a:t>
            </a:r>
            <a:r>
              <a:rPr lang="en-US" sz="1800" dirty="0"/>
              <a:t>, component </a:t>
            </a:r>
            <a:r>
              <a:rPr lang="en-US" sz="1800" i="1" dirty="0"/>
              <a:t>ports</a:t>
            </a:r>
            <a:r>
              <a:rPr lang="en-US" sz="1800" dirty="0"/>
              <a:t> (make up an interface), and communication </a:t>
            </a:r>
            <a:r>
              <a:rPr lang="en-US" sz="1800" i="1" dirty="0"/>
              <a:t>connections</a:t>
            </a:r>
            <a:r>
              <a:rPr lang="en-US" sz="1800" dirty="0"/>
              <a:t> between ports</a:t>
            </a:r>
          </a:p>
        </p:txBody>
      </p:sp>
      <p:grpSp>
        <p:nvGrpSpPr>
          <p:cNvPr id="40" name="Group 39">
            <a:extLst>
              <a:ext uri="{FF2B5EF4-FFF2-40B4-BE49-F238E27FC236}">
                <a16:creationId xmlns:a16="http://schemas.microsoft.com/office/drawing/2014/main" id="{1945E513-B019-DD4D-ACD2-8BDF8867FBE2}"/>
              </a:ext>
            </a:extLst>
          </p:cNvPr>
          <p:cNvGrpSpPr/>
          <p:nvPr/>
        </p:nvGrpSpPr>
        <p:grpSpPr>
          <a:xfrm>
            <a:off x="5349394" y="1807953"/>
            <a:ext cx="2020802" cy="2830016"/>
            <a:chOff x="3791601" y="2820243"/>
            <a:chExt cx="2020802" cy="2830016"/>
          </a:xfrm>
        </p:grpSpPr>
        <p:sp>
          <p:nvSpPr>
            <p:cNvPr id="41" name="Text Box 43">
              <a:extLst>
                <a:ext uri="{FF2B5EF4-FFF2-40B4-BE49-F238E27FC236}">
                  <a16:creationId xmlns:a16="http://schemas.microsoft.com/office/drawing/2014/main" id="{540A19D0-7E26-1B4A-AFCF-2B3F1F3A3D13}"/>
                </a:ext>
              </a:extLst>
            </p:cNvPr>
            <p:cNvSpPr txBox="1">
              <a:spLocks noChangeArrowheads="1"/>
            </p:cNvSpPr>
            <p:nvPr/>
          </p:nvSpPr>
          <p:spPr bwMode="auto">
            <a:xfrm>
              <a:off x="4002817" y="2820243"/>
              <a:ext cx="1809586"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Set Points: Low and High Bounds for Temperature Range (message with payload)</a:t>
              </a:r>
            </a:p>
          </p:txBody>
        </p:sp>
        <p:sp>
          <p:nvSpPr>
            <p:cNvPr id="42" name="Line 44">
              <a:extLst>
                <a:ext uri="{FF2B5EF4-FFF2-40B4-BE49-F238E27FC236}">
                  <a16:creationId xmlns:a16="http://schemas.microsoft.com/office/drawing/2014/main" id="{C6729352-EDBA-0B47-AF17-826863467728}"/>
                </a:ext>
              </a:extLst>
            </p:cNvPr>
            <p:cNvSpPr>
              <a:spLocks noChangeShapeType="1"/>
            </p:cNvSpPr>
            <p:nvPr/>
          </p:nvSpPr>
          <p:spPr bwMode="auto">
            <a:xfrm flipV="1">
              <a:off x="3791601" y="3619364"/>
              <a:ext cx="899006" cy="2030895"/>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8" name="Group 7">
            <a:extLst>
              <a:ext uri="{FF2B5EF4-FFF2-40B4-BE49-F238E27FC236}">
                <a16:creationId xmlns:a16="http://schemas.microsoft.com/office/drawing/2014/main" id="{4954655D-7123-E958-0F29-C2C3CFE250AA}"/>
              </a:ext>
            </a:extLst>
          </p:cNvPr>
          <p:cNvGrpSpPr/>
          <p:nvPr/>
        </p:nvGrpSpPr>
        <p:grpSpPr>
          <a:xfrm>
            <a:off x="228600" y="3581400"/>
            <a:ext cx="5638800" cy="735687"/>
            <a:chOff x="228600" y="3581400"/>
            <a:chExt cx="5638800" cy="735687"/>
          </a:xfrm>
        </p:grpSpPr>
        <p:sp>
          <p:nvSpPr>
            <p:cNvPr id="43" name="Text Box 43">
              <a:extLst>
                <a:ext uri="{FF2B5EF4-FFF2-40B4-BE49-F238E27FC236}">
                  <a16:creationId xmlns:a16="http://schemas.microsoft.com/office/drawing/2014/main" id="{B243FA8C-5829-B349-AD78-9E988DB4C2D6}"/>
                </a:ext>
              </a:extLst>
            </p:cNvPr>
            <p:cNvSpPr txBox="1">
              <a:spLocks noChangeArrowheads="1"/>
            </p:cNvSpPr>
            <p:nvPr/>
          </p:nvSpPr>
          <p:spPr bwMode="auto">
            <a:xfrm>
              <a:off x="228600" y="3886200"/>
              <a:ext cx="1600200" cy="430887"/>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Temperature Sensor</a:t>
              </a:r>
            </a:p>
            <a:p>
              <a:pPr algn="l">
                <a:defRPr/>
              </a:pPr>
              <a:r>
                <a:rPr lang="en-US" sz="1100" dirty="0">
                  <a:latin typeface="Tahoma" pitchFamily="-84" charset="0"/>
                </a:rPr>
                <a:t>(Driver)</a:t>
              </a:r>
            </a:p>
          </p:txBody>
        </p:sp>
        <p:sp>
          <p:nvSpPr>
            <p:cNvPr id="44" name="Text Box 43">
              <a:extLst>
                <a:ext uri="{FF2B5EF4-FFF2-40B4-BE49-F238E27FC236}">
                  <a16:creationId xmlns:a16="http://schemas.microsoft.com/office/drawing/2014/main" id="{06FB825C-0BE9-2C48-A880-9B1F27B9793B}"/>
                </a:ext>
              </a:extLst>
            </p:cNvPr>
            <p:cNvSpPr txBox="1">
              <a:spLocks noChangeArrowheads="1"/>
            </p:cNvSpPr>
            <p:nvPr/>
          </p:nvSpPr>
          <p:spPr bwMode="auto">
            <a:xfrm>
              <a:off x="5029200" y="3581400"/>
              <a:ext cx="8382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Controller</a:t>
              </a:r>
            </a:p>
          </p:txBody>
        </p:sp>
      </p:grpSp>
      <p:grpSp>
        <p:nvGrpSpPr>
          <p:cNvPr id="9" name="Group 8">
            <a:extLst>
              <a:ext uri="{FF2B5EF4-FFF2-40B4-BE49-F238E27FC236}">
                <a16:creationId xmlns:a16="http://schemas.microsoft.com/office/drawing/2014/main" id="{81A630A7-8A67-3F38-44FD-F54A101A2B5C}"/>
              </a:ext>
            </a:extLst>
          </p:cNvPr>
          <p:cNvGrpSpPr/>
          <p:nvPr/>
        </p:nvGrpSpPr>
        <p:grpSpPr>
          <a:xfrm>
            <a:off x="6553200" y="2895600"/>
            <a:ext cx="2057400" cy="1295400"/>
            <a:chOff x="6553200" y="2895600"/>
            <a:chExt cx="2057400" cy="1295400"/>
          </a:xfrm>
        </p:grpSpPr>
        <p:grpSp>
          <p:nvGrpSpPr>
            <p:cNvPr id="76" name="Group 75">
              <a:extLst>
                <a:ext uri="{FF2B5EF4-FFF2-40B4-BE49-F238E27FC236}">
                  <a16:creationId xmlns:a16="http://schemas.microsoft.com/office/drawing/2014/main" id="{617BF1FD-E955-8643-9E3B-1F26E827CD1E}"/>
                </a:ext>
              </a:extLst>
            </p:cNvPr>
            <p:cNvGrpSpPr/>
            <p:nvPr/>
          </p:nvGrpSpPr>
          <p:grpSpPr>
            <a:xfrm>
              <a:off x="6553200" y="2895600"/>
              <a:ext cx="1809586" cy="1295400"/>
              <a:chOff x="3242807" y="2764890"/>
              <a:chExt cx="1809586" cy="1295400"/>
            </a:xfrm>
          </p:grpSpPr>
          <p:sp>
            <p:nvSpPr>
              <p:cNvPr id="77" name="Text Box 43">
                <a:extLst>
                  <a:ext uri="{FF2B5EF4-FFF2-40B4-BE49-F238E27FC236}">
                    <a16:creationId xmlns:a16="http://schemas.microsoft.com/office/drawing/2014/main" id="{F1D5CC0B-7150-934F-8505-7DC43885463B}"/>
                  </a:ext>
                </a:extLst>
              </p:cNvPr>
              <p:cNvSpPr txBox="1">
                <a:spLocks noChangeArrowheads="1"/>
              </p:cNvSpPr>
              <p:nvPr/>
            </p:nvSpPr>
            <p:spPr bwMode="auto">
              <a:xfrm>
                <a:off x="3242807" y="2764890"/>
                <a:ext cx="1809586" cy="600164"/>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On/Off Command to Fan</a:t>
                </a:r>
              </a:p>
              <a:p>
                <a:pPr algn="l">
                  <a:defRPr/>
                </a:pPr>
                <a:r>
                  <a:rPr lang="en-US" sz="1100" dirty="0">
                    <a:latin typeface="Tahoma" pitchFamily="-84" charset="0"/>
                  </a:rPr>
                  <a:t>(message with payload), e.g., </a:t>
                </a:r>
                <a:r>
                  <a:rPr lang="en-US" sz="1100" i="1" dirty="0">
                    <a:latin typeface="Tahoma" pitchFamily="-84" charset="0"/>
                  </a:rPr>
                  <a:t>“too hot; turn ON”</a:t>
                </a:r>
              </a:p>
            </p:txBody>
          </p:sp>
          <p:sp>
            <p:nvSpPr>
              <p:cNvPr id="79" name="Line 44">
                <a:extLst>
                  <a:ext uri="{FF2B5EF4-FFF2-40B4-BE49-F238E27FC236}">
                    <a16:creationId xmlns:a16="http://schemas.microsoft.com/office/drawing/2014/main" id="{0A4B8291-066D-B741-A076-7E019DBB9E18}"/>
                  </a:ext>
                </a:extLst>
              </p:cNvPr>
              <p:cNvSpPr>
                <a:spLocks noChangeShapeType="1"/>
              </p:cNvSpPr>
              <p:nvPr/>
            </p:nvSpPr>
            <p:spPr bwMode="auto">
              <a:xfrm flipV="1">
                <a:off x="3395207" y="3442252"/>
                <a:ext cx="304800" cy="618038"/>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sp>
          <p:nvSpPr>
            <p:cNvPr id="45" name="Text Box 43">
              <a:extLst>
                <a:ext uri="{FF2B5EF4-FFF2-40B4-BE49-F238E27FC236}">
                  <a16:creationId xmlns:a16="http://schemas.microsoft.com/office/drawing/2014/main" id="{A2394666-3AD7-C74A-988E-9D363B70B7E5}"/>
                </a:ext>
              </a:extLst>
            </p:cNvPr>
            <p:cNvSpPr txBox="1">
              <a:spLocks noChangeArrowheads="1"/>
            </p:cNvSpPr>
            <p:nvPr/>
          </p:nvSpPr>
          <p:spPr bwMode="auto">
            <a:xfrm>
              <a:off x="7543800" y="3657600"/>
              <a:ext cx="1066800" cy="261610"/>
            </a:xfrm>
            <a:prstGeom prst="rect">
              <a:avLst/>
            </a:prstGeom>
            <a:solidFill>
              <a:srgbClr val="92D050"/>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Cooling Fan</a:t>
              </a:r>
            </a:p>
          </p:txBody>
        </p:sp>
      </p:grpSp>
      <p:sp>
        <p:nvSpPr>
          <p:cNvPr id="6" name="Slide Number Placeholder 5">
            <a:extLst>
              <a:ext uri="{FF2B5EF4-FFF2-40B4-BE49-F238E27FC236}">
                <a16:creationId xmlns:a16="http://schemas.microsoft.com/office/drawing/2014/main" id="{6092A695-FCD2-0D43-A16C-80AA7986310B}"/>
              </a:ext>
            </a:extLst>
          </p:cNvPr>
          <p:cNvSpPr>
            <a:spLocks noGrp="1"/>
          </p:cNvSpPr>
          <p:nvPr>
            <p:ph type="sldNum" sz="quarter" idx="11"/>
          </p:nvPr>
        </p:nvSpPr>
        <p:spPr/>
        <p:txBody>
          <a:bodyPr/>
          <a:lstStyle/>
          <a:p>
            <a:pPr>
              <a:defRPr/>
            </a:pPr>
            <a:fld id="{6E0AA622-F4CE-604D-A669-CD3D12FC535C}" type="slidenum">
              <a:rPr lang="en-US" smtClean="0"/>
              <a:pPr>
                <a:defRPr/>
              </a:pPr>
              <a:t>5</a:t>
            </a:fld>
            <a:endParaRPr lang="en-US"/>
          </a:p>
        </p:txBody>
      </p:sp>
    </p:spTree>
    <p:extLst>
      <p:ext uri="{BB962C8B-B14F-4D97-AF65-F5344CB8AC3E}">
        <p14:creationId xmlns:p14="http://schemas.microsoft.com/office/powerpoint/2010/main" val="40335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C00-DA67-FC45-A130-0DA072A11992}"/>
              </a:ext>
            </a:extLst>
          </p:cNvPr>
          <p:cNvSpPr>
            <a:spLocks noGrp="1"/>
          </p:cNvSpPr>
          <p:nvPr>
            <p:ph type="title"/>
          </p:nvPr>
        </p:nvSpPr>
        <p:spPr/>
        <p:txBody>
          <a:bodyPr/>
          <a:lstStyle/>
          <a:p>
            <a:r>
              <a:rPr lang="en-US" dirty="0"/>
              <a:t>AADL Modeling Concepts</a:t>
            </a:r>
          </a:p>
        </p:txBody>
      </p:sp>
      <p:pic>
        <p:nvPicPr>
          <p:cNvPr id="7" name="Picture 6">
            <a:extLst>
              <a:ext uri="{FF2B5EF4-FFF2-40B4-BE49-F238E27FC236}">
                <a16:creationId xmlns:a16="http://schemas.microsoft.com/office/drawing/2014/main" id="{7FE427D4-2BB2-5F4B-9CCC-3E7C211977A9}"/>
              </a:ext>
            </a:extLst>
          </p:cNvPr>
          <p:cNvPicPr>
            <a:picLocks noChangeAspect="1"/>
          </p:cNvPicPr>
          <p:nvPr/>
        </p:nvPicPr>
        <p:blipFill>
          <a:blip r:embed="rId3"/>
          <a:stretch>
            <a:fillRect/>
          </a:stretch>
        </p:blipFill>
        <p:spPr>
          <a:xfrm>
            <a:off x="1234594" y="3387803"/>
            <a:ext cx="7604606" cy="1752599"/>
          </a:xfrm>
          <a:prstGeom prst="rect">
            <a:avLst/>
          </a:prstGeom>
        </p:spPr>
      </p:pic>
      <p:grpSp>
        <p:nvGrpSpPr>
          <p:cNvPr id="118" name="Group 117">
            <a:extLst>
              <a:ext uri="{FF2B5EF4-FFF2-40B4-BE49-F238E27FC236}">
                <a16:creationId xmlns:a16="http://schemas.microsoft.com/office/drawing/2014/main" id="{C4CC5A6B-3C03-D747-B5F6-BE2E8670C4D9}"/>
              </a:ext>
            </a:extLst>
          </p:cNvPr>
          <p:cNvGrpSpPr/>
          <p:nvPr/>
        </p:nvGrpSpPr>
        <p:grpSpPr>
          <a:xfrm>
            <a:off x="609600" y="2469274"/>
            <a:ext cx="7924800" cy="3254415"/>
            <a:chOff x="609600" y="2469274"/>
            <a:chExt cx="7924800" cy="3254415"/>
          </a:xfrm>
        </p:grpSpPr>
        <p:grpSp>
          <p:nvGrpSpPr>
            <p:cNvPr id="14" name="Group 26">
              <a:extLst>
                <a:ext uri="{FF2B5EF4-FFF2-40B4-BE49-F238E27FC236}">
                  <a16:creationId xmlns:a16="http://schemas.microsoft.com/office/drawing/2014/main" id="{A385EBF1-BAF4-4C47-8D67-827DF878A66A}"/>
                </a:ext>
              </a:extLst>
            </p:cNvPr>
            <p:cNvGrpSpPr>
              <a:grpSpLocks/>
            </p:cNvGrpSpPr>
            <p:nvPr/>
          </p:nvGrpSpPr>
          <p:grpSpPr bwMode="auto">
            <a:xfrm>
              <a:off x="609600" y="4607006"/>
              <a:ext cx="1651070" cy="1116683"/>
              <a:chOff x="-9495739" y="1518289"/>
              <a:chExt cx="3016484" cy="360129"/>
            </a:xfrm>
          </p:grpSpPr>
          <p:sp>
            <p:nvSpPr>
              <p:cNvPr id="15" name="Text Box 43">
                <a:extLst>
                  <a:ext uri="{FF2B5EF4-FFF2-40B4-BE49-F238E27FC236}">
                    <a16:creationId xmlns:a16="http://schemas.microsoft.com/office/drawing/2014/main" id="{A4356FDF-2235-5941-924B-B63E0731902D}"/>
                  </a:ext>
                </a:extLst>
              </p:cNvPr>
              <p:cNvSpPr txBox="1">
                <a:spLocks noChangeArrowheads="1"/>
              </p:cNvSpPr>
              <p:nvPr/>
            </p:nvSpPr>
            <p:spPr bwMode="auto">
              <a:xfrm>
                <a:off x="-9495739" y="1739457"/>
                <a:ext cx="3016484"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Code skeleton for selected thread pattern</a:t>
                </a:r>
              </a:p>
            </p:txBody>
          </p:sp>
          <p:sp>
            <p:nvSpPr>
              <p:cNvPr id="16" name="Line 44">
                <a:extLst>
                  <a:ext uri="{FF2B5EF4-FFF2-40B4-BE49-F238E27FC236}">
                    <a16:creationId xmlns:a16="http://schemas.microsoft.com/office/drawing/2014/main" id="{70CA6E99-8F7A-E44B-912F-4C92B8F832F5}"/>
                  </a:ext>
                </a:extLst>
              </p:cNvPr>
              <p:cNvSpPr>
                <a:spLocks noChangeShapeType="1"/>
              </p:cNvSpPr>
              <p:nvPr/>
            </p:nvSpPr>
            <p:spPr bwMode="auto">
              <a:xfrm flipV="1">
                <a:off x="-7964358" y="1518289"/>
                <a:ext cx="696082" cy="221169"/>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dirty="0"/>
              </a:p>
            </p:txBody>
          </p:sp>
        </p:grpSp>
        <p:grpSp>
          <p:nvGrpSpPr>
            <p:cNvPr id="115" name="Group 114">
              <a:extLst>
                <a:ext uri="{FF2B5EF4-FFF2-40B4-BE49-F238E27FC236}">
                  <a16:creationId xmlns:a16="http://schemas.microsoft.com/office/drawing/2014/main" id="{072CDD82-98E5-3847-9E2E-C35589E18829}"/>
                </a:ext>
              </a:extLst>
            </p:cNvPr>
            <p:cNvGrpSpPr/>
            <p:nvPr/>
          </p:nvGrpSpPr>
          <p:grpSpPr>
            <a:xfrm>
              <a:off x="1505480" y="2469274"/>
              <a:ext cx="7028920" cy="2213929"/>
              <a:chOff x="1505480" y="2469274"/>
              <a:chExt cx="7028920" cy="2213929"/>
            </a:xfrm>
          </p:grpSpPr>
          <p:grpSp>
            <p:nvGrpSpPr>
              <p:cNvPr id="113" name="Group 112">
                <a:extLst>
                  <a:ext uri="{FF2B5EF4-FFF2-40B4-BE49-F238E27FC236}">
                    <a16:creationId xmlns:a16="http://schemas.microsoft.com/office/drawing/2014/main" id="{9AC60727-A70F-0443-949D-D79FCF835EB1}"/>
                  </a:ext>
                </a:extLst>
              </p:cNvPr>
              <p:cNvGrpSpPr/>
              <p:nvPr/>
            </p:nvGrpSpPr>
            <p:grpSpPr>
              <a:xfrm>
                <a:off x="1691794" y="3921203"/>
                <a:ext cx="6842606" cy="762000"/>
                <a:chOff x="1691794" y="3921203"/>
                <a:chExt cx="6842606" cy="762000"/>
              </a:xfrm>
            </p:grpSpPr>
            <p:grpSp>
              <p:nvGrpSpPr>
                <p:cNvPr id="110" name="Group 109">
                  <a:extLst>
                    <a:ext uri="{FF2B5EF4-FFF2-40B4-BE49-F238E27FC236}">
                      <a16:creationId xmlns:a16="http://schemas.microsoft.com/office/drawing/2014/main" id="{C8DC5CF7-F151-3B4D-9DE4-0D72DE5F5154}"/>
                    </a:ext>
                  </a:extLst>
                </p:cNvPr>
                <p:cNvGrpSpPr/>
                <p:nvPr/>
              </p:nvGrpSpPr>
              <p:grpSpPr>
                <a:xfrm>
                  <a:off x="1691794" y="3921203"/>
                  <a:ext cx="1371600" cy="762000"/>
                  <a:chOff x="1691794" y="3921203"/>
                  <a:chExt cx="1371600" cy="762000"/>
                </a:xfrm>
              </p:grpSpPr>
              <p:sp>
                <p:nvSpPr>
                  <p:cNvPr id="8" name="Rounded Rectangle 7">
                    <a:extLst>
                      <a:ext uri="{FF2B5EF4-FFF2-40B4-BE49-F238E27FC236}">
                        <a16:creationId xmlns:a16="http://schemas.microsoft.com/office/drawing/2014/main" id="{710F3C1B-75B4-1046-AF4A-D63B1966564E}"/>
                      </a:ext>
                    </a:extLst>
                  </p:cNvPr>
                  <p:cNvSpPr/>
                  <p:nvPr/>
                </p:nvSpPr>
                <p:spPr bwMode="auto">
                  <a:xfrm>
                    <a:off x="1691794" y="3921203"/>
                    <a:ext cx="13716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9" name="Freeform 8">
                    <a:extLst>
                      <a:ext uri="{FF2B5EF4-FFF2-40B4-BE49-F238E27FC236}">
                        <a16:creationId xmlns:a16="http://schemas.microsoft.com/office/drawing/2014/main" id="{7BAF2FE7-06C0-2246-9500-D7EA0053B685}"/>
                      </a:ext>
                    </a:extLst>
                  </p:cNvPr>
                  <p:cNvSpPr/>
                  <p:nvPr/>
                </p:nvSpPr>
                <p:spPr bwMode="auto">
                  <a:xfrm>
                    <a:off x="17679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1" name="Group 110">
                  <a:extLst>
                    <a:ext uri="{FF2B5EF4-FFF2-40B4-BE49-F238E27FC236}">
                      <a16:creationId xmlns:a16="http://schemas.microsoft.com/office/drawing/2014/main" id="{62F3E98C-3EEC-F242-B215-F333C21CFCDE}"/>
                    </a:ext>
                  </a:extLst>
                </p:cNvPr>
                <p:cNvGrpSpPr/>
                <p:nvPr/>
              </p:nvGrpSpPr>
              <p:grpSpPr>
                <a:xfrm>
                  <a:off x="4434994" y="3921203"/>
                  <a:ext cx="1600200" cy="762000"/>
                  <a:chOff x="4434994" y="3921203"/>
                  <a:chExt cx="1600200" cy="762000"/>
                </a:xfrm>
              </p:grpSpPr>
              <p:sp>
                <p:nvSpPr>
                  <p:cNvPr id="10" name="Rounded Rectangle 9">
                    <a:extLst>
                      <a:ext uri="{FF2B5EF4-FFF2-40B4-BE49-F238E27FC236}">
                        <a16:creationId xmlns:a16="http://schemas.microsoft.com/office/drawing/2014/main" id="{5DBAE79B-0294-2B46-8E95-E947E87F43FF}"/>
                      </a:ext>
                    </a:extLst>
                  </p:cNvPr>
                  <p:cNvSpPr/>
                  <p:nvPr/>
                </p:nvSpPr>
                <p:spPr bwMode="auto">
                  <a:xfrm>
                    <a:off x="4434994" y="3921203"/>
                    <a:ext cx="1600200"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1" name="Freeform 10">
                    <a:extLst>
                      <a:ext uri="{FF2B5EF4-FFF2-40B4-BE49-F238E27FC236}">
                        <a16:creationId xmlns:a16="http://schemas.microsoft.com/office/drawing/2014/main" id="{B07CE545-8E3F-DF4C-B513-DE5E5DAC0A59}"/>
                      </a:ext>
                    </a:extLst>
                  </p:cNvPr>
                  <p:cNvSpPr/>
                  <p:nvPr/>
                </p:nvSpPr>
                <p:spPr bwMode="auto">
                  <a:xfrm>
                    <a:off x="4511194" y="4134881"/>
                    <a:ext cx="167482"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nvGrpSpPr>
                <p:cNvPr id="112" name="Group 111">
                  <a:extLst>
                    <a:ext uri="{FF2B5EF4-FFF2-40B4-BE49-F238E27FC236}">
                      <a16:creationId xmlns:a16="http://schemas.microsoft.com/office/drawing/2014/main" id="{1EADA89D-2787-064E-A0EC-D7762E293469}"/>
                    </a:ext>
                  </a:extLst>
                </p:cNvPr>
                <p:cNvGrpSpPr/>
                <p:nvPr/>
              </p:nvGrpSpPr>
              <p:grpSpPr>
                <a:xfrm>
                  <a:off x="7482994" y="3921203"/>
                  <a:ext cx="1051406" cy="762000"/>
                  <a:chOff x="7482994" y="3921203"/>
                  <a:chExt cx="1051406" cy="762000"/>
                </a:xfrm>
              </p:grpSpPr>
              <p:sp>
                <p:nvSpPr>
                  <p:cNvPr id="12" name="Rounded Rectangle 11">
                    <a:extLst>
                      <a:ext uri="{FF2B5EF4-FFF2-40B4-BE49-F238E27FC236}">
                        <a16:creationId xmlns:a16="http://schemas.microsoft.com/office/drawing/2014/main" id="{4794F629-FB9A-0742-817D-7F7660C62806}"/>
                      </a:ext>
                    </a:extLst>
                  </p:cNvPr>
                  <p:cNvSpPr/>
                  <p:nvPr/>
                </p:nvSpPr>
                <p:spPr bwMode="auto">
                  <a:xfrm>
                    <a:off x="7482994" y="3921203"/>
                    <a:ext cx="1051406" cy="762000"/>
                  </a:xfrm>
                  <a:prstGeom prst="roundRect">
                    <a:avLst/>
                  </a:prstGeom>
                  <a:solidFill>
                    <a:schemeClr val="accent3">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13" name="Freeform 12">
                    <a:extLst>
                      <a:ext uri="{FF2B5EF4-FFF2-40B4-BE49-F238E27FC236}">
                        <a16:creationId xmlns:a16="http://schemas.microsoft.com/office/drawing/2014/main" id="{66F5F9CB-9BFA-9C43-B2D0-6FCDCF2CC968}"/>
                      </a:ext>
                    </a:extLst>
                  </p:cNvPr>
                  <p:cNvSpPr/>
                  <p:nvPr/>
                </p:nvSpPr>
                <p:spPr bwMode="auto">
                  <a:xfrm>
                    <a:off x="7559194" y="4134881"/>
                    <a:ext cx="129418" cy="395922"/>
                  </a:xfrm>
                  <a:custGeom>
                    <a:avLst/>
                    <a:gdLst>
                      <a:gd name="connsiteX0" fmla="*/ 137179 w 413838"/>
                      <a:gd name="connsiteY0" fmla="*/ 0 h 502920"/>
                      <a:gd name="connsiteX1" fmla="*/ 411499 w 413838"/>
                      <a:gd name="connsiteY1" fmla="*/ 91440 h 502920"/>
                      <a:gd name="connsiteX2" fmla="*/ 19 w 413838"/>
                      <a:gd name="connsiteY2" fmla="*/ 237744 h 502920"/>
                      <a:gd name="connsiteX3" fmla="*/ 393211 w 413838"/>
                      <a:gd name="connsiteY3" fmla="*/ 356616 h 502920"/>
                      <a:gd name="connsiteX4" fmla="*/ 192043 w 413838"/>
                      <a:gd name="connsiteY4" fmla="*/ 502920 h 5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38" h="502920">
                        <a:moveTo>
                          <a:pt x="137179" y="0"/>
                        </a:moveTo>
                        <a:cubicBezTo>
                          <a:pt x="285769" y="25908"/>
                          <a:pt x="434359" y="51816"/>
                          <a:pt x="411499" y="91440"/>
                        </a:cubicBezTo>
                        <a:cubicBezTo>
                          <a:pt x="388639" y="131064"/>
                          <a:pt x="3067" y="193548"/>
                          <a:pt x="19" y="237744"/>
                        </a:cubicBezTo>
                        <a:cubicBezTo>
                          <a:pt x="-3029" y="281940"/>
                          <a:pt x="361207" y="312420"/>
                          <a:pt x="393211" y="356616"/>
                        </a:cubicBezTo>
                        <a:cubicBezTo>
                          <a:pt x="425215" y="400812"/>
                          <a:pt x="308629" y="451866"/>
                          <a:pt x="192043" y="502920"/>
                        </a:cubicBezTo>
                      </a:path>
                    </a:pathLst>
                  </a:custGeom>
                  <a:noFill/>
                  <a:ln w="38100" cap="flat" cmpd="sng" algn="ctr">
                    <a:solidFill>
                      <a:srgbClr val="00B050"/>
                    </a:solidFill>
                    <a:prstDash val="solid"/>
                    <a:miter lim="800000"/>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sp>
            <p:nvSpPr>
              <p:cNvPr id="106" name="Arc 105">
                <a:extLst>
                  <a:ext uri="{FF2B5EF4-FFF2-40B4-BE49-F238E27FC236}">
                    <a16:creationId xmlns:a16="http://schemas.microsoft.com/office/drawing/2014/main" id="{DDB0C3D8-851A-D94B-A284-A3B7A409CD13}"/>
                  </a:ext>
                </a:extLst>
              </p:cNvPr>
              <p:cNvSpPr/>
              <p:nvPr/>
            </p:nvSpPr>
            <p:spPr bwMode="auto">
              <a:xfrm rot="13373328">
                <a:off x="1505480" y="2469274"/>
                <a:ext cx="1925909" cy="182168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25" name="Group 24">
            <a:extLst>
              <a:ext uri="{FF2B5EF4-FFF2-40B4-BE49-F238E27FC236}">
                <a16:creationId xmlns:a16="http://schemas.microsoft.com/office/drawing/2014/main" id="{5C71F72E-65F0-BC47-99E4-A3D8CD4FD4EB}"/>
              </a:ext>
            </a:extLst>
          </p:cNvPr>
          <p:cNvGrpSpPr/>
          <p:nvPr/>
        </p:nvGrpSpPr>
        <p:grpSpPr>
          <a:xfrm>
            <a:off x="2089487" y="4073603"/>
            <a:ext cx="688201" cy="433137"/>
            <a:chOff x="1819174" y="3773103"/>
            <a:chExt cx="688201" cy="433137"/>
          </a:xfrm>
        </p:grpSpPr>
        <p:sp>
          <p:nvSpPr>
            <p:cNvPr id="47" name="Rounded Rectangle 46">
              <a:extLst>
                <a:ext uri="{FF2B5EF4-FFF2-40B4-BE49-F238E27FC236}">
                  <a16:creationId xmlns:a16="http://schemas.microsoft.com/office/drawing/2014/main" id="{F46EB8AF-97EF-9348-9F1D-9726A94D9856}"/>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49" name="Oval 48">
              <a:extLst>
                <a:ext uri="{FF2B5EF4-FFF2-40B4-BE49-F238E27FC236}">
                  <a16:creationId xmlns:a16="http://schemas.microsoft.com/office/drawing/2014/main" id="{865F0707-03A7-1748-8087-794250B629AB}"/>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1" name="Oval 50">
              <a:extLst>
                <a:ext uri="{FF2B5EF4-FFF2-40B4-BE49-F238E27FC236}">
                  <a16:creationId xmlns:a16="http://schemas.microsoft.com/office/drawing/2014/main" id="{B0864334-95EB-194F-B7B3-BB44F5ED141A}"/>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52" name="Group 26">
            <a:extLst>
              <a:ext uri="{FF2B5EF4-FFF2-40B4-BE49-F238E27FC236}">
                <a16:creationId xmlns:a16="http://schemas.microsoft.com/office/drawing/2014/main" id="{3BAD6110-1500-BE4F-AB5C-FB5C6CE235FA}"/>
              </a:ext>
            </a:extLst>
          </p:cNvPr>
          <p:cNvGrpSpPr>
            <a:grpSpLocks/>
          </p:cNvGrpSpPr>
          <p:nvPr/>
        </p:nvGrpSpPr>
        <p:grpSpPr bwMode="auto">
          <a:xfrm>
            <a:off x="2590801" y="4530802"/>
            <a:ext cx="1422470" cy="1869998"/>
            <a:chOff x="-9217306" y="1444565"/>
            <a:chExt cx="2598835" cy="603072"/>
          </a:xfrm>
        </p:grpSpPr>
        <p:sp>
          <p:nvSpPr>
            <p:cNvPr id="53" name="Text Box 43">
              <a:extLst>
                <a:ext uri="{FF2B5EF4-FFF2-40B4-BE49-F238E27FC236}">
                  <a16:creationId xmlns:a16="http://schemas.microsoft.com/office/drawing/2014/main" id="{D558937A-0402-2A43-B9B1-F67A58732FDC}"/>
                </a:ext>
              </a:extLst>
            </p:cNvPr>
            <p:cNvSpPr txBox="1">
              <a:spLocks noChangeArrowheads="1"/>
            </p:cNvSpPr>
            <p:nvPr/>
          </p:nvSpPr>
          <p:spPr bwMode="auto">
            <a:xfrm>
              <a:off x="-8938873" y="1690310"/>
              <a:ext cx="2320402" cy="35732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Implied API Pattern for application code to access port communication, etc.</a:t>
              </a:r>
            </a:p>
          </p:txBody>
        </p:sp>
        <p:sp>
          <p:nvSpPr>
            <p:cNvPr id="54" name="Line 44">
              <a:extLst>
                <a:ext uri="{FF2B5EF4-FFF2-40B4-BE49-F238E27FC236}">
                  <a16:creationId xmlns:a16="http://schemas.microsoft.com/office/drawing/2014/main" id="{DA624F3E-DF4E-6143-AA44-CCC0525A0587}"/>
                </a:ext>
              </a:extLst>
            </p:cNvPr>
            <p:cNvSpPr>
              <a:spLocks noChangeShapeType="1"/>
            </p:cNvSpPr>
            <p:nvPr/>
          </p:nvSpPr>
          <p:spPr bwMode="auto">
            <a:xfrm flipH="1" flipV="1">
              <a:off x="-9217306" y="1444565"/>
              <a:ext cx="1113730" cy="245744"/>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55" name="Group 54">
            <a:extLst>
              <a:ext uri="{FF2B5EF4-FFF2-40B4-BE49-F238E27FC236}">
                <a16:creationId xmlns:a16="http://schemas.microsoft.com/office/drawing/2014/main" id="{5B62A138-3B17-AF41-9202-103B779C3E4A}"/>
              </a:ext>
            </a:extLst>
          </p:cNvPr>
          <p:cNvGrpSpPr/>
          <p:nvPr/>
        </p:nvGrpSpPr>
        <p:grpSpPr>
          <a:xfrm>
            <a:off x="4953000" y="4073603"/>
            <a:ext cx="720288" cy="433137"/>
            <a:chOff x="1787087" y="3773103"/>
            <a:chExt cx="720288" cy="433137"/>
          </a:xfrm>
        </p:grpSpPr>
        <p:sp>
          <p:nvSpPr>
            <p:cNvPr id="56" name="Rounded Rectangle 55">
              <a:extLst>
                <a:ext uri="{FF2B5EF4-FFF2-40B4-BE49-F238E27FC236}">
                  <a16:creationId xmlns:a16="http://schemas.microsoft.com/office/drawing/2014/main" id="{5113FF3F-B4D8-1A4C-BE0F-2A218EBD05BC}"/>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7" name="Oval 56">
              <a:extLst>
                <a:ext uri="{FF2B5EF4-FFF2-40B4-BE49-F238E27FC236}">
                  <a16:creationId xmlns:a16="http://schemas.microsoft.com/office/drawing/2014/main" id="{AE07D258-EF83-CD47-99FF-BEA48E10184D}"/>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8" name="Oval 57">
              <a:extLst>
                <a:ext uri="{FF2B5EF4-FFF2-40B4-BE49-F238E27FC236}">
                  <a16:creationId xmlns:a16="http://schemas.microsoft.com/office/drawing/2014/main" id="{1D62C43E-B459-0440-87B9-E6E3E8F6D4F4}"/>
                </a:ext>
              </a:extLst>
            </p:cNvPr>
            <p:cNvSpPr/>
            <p:nvPr/>
          </p:nvSpPr>
          <p:spPr bwMode="auto">
            <a:xfrm>
              <a:off x="2433586" y="388700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59" name="Oval 58">
              <a:extLst>
                <a:ext uri="{FF2B5EF4-FFF2-40B4-BE49-F238E27FC236}">
                  <a16:creationId xmlns:a16="http://schemas.microsoft.com/office/drawing/2014/main" id="{3EC229AD-59A2-3242-875F-4C703CBFC668}"/>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0" name="Oval 59">
              <a:extLst>
                <a:ext uri="{FF2B5EF4-FFF2-40B4-BE49-F238E27FC236}">
                  <a16:creationId xmlns:a16="http://schemas.microsoft.com/office/drawing/2014/main" id="{7593FDEF-D001-494C-B1E0-6BE54105E388}"/>
                </a:ext>
              </a:extLst>
            </p:cNvPr>
            <p:cNvSpPr/>
            <p:nvPr/>
          </p:nvSpPr>
          <p:spPr bwMode="auto">
            <a:xfrm>
              <a:off x="2439998" y="40570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61" name="Group 60">
            <a:extLst>
              <a:ext uri="{FF2B5EF4-FFF2-40B4-BE49-F238E27FC236}">
                <a16:creationId xmlns:a16="http://schemas.microsoft.com/office/drawing/2014/main" id="{1760D5EB-91FF-844D-AF7B-8F16E41AF93C}"/>
              </a:ext>
            </a:extLst>
          </p:cNvPr>
          <p:cNvGrpSpPr/>
          <p:nvPr/>
        </p:nvGrpSpPr>
        <p:grpSpPr>
          <a:xfrm>
            <a:off x="7772400" y="4073603"/>
            <a:ext cx="686606" cy="433137"/>
            <a:chOff x="1787087" y="3773103"/>
            <a:chExt cx="686606" cy="433137"/>
          </a:xfrm>
        </p:grpSpPr>
        <p:sp>
          <p:nvSpPr>
            <p:cNvPr id="62" name="Rounded Rectangle 61">
              <a:extLst>
                <a:ext uri="{FF2B5EF4-FFF2-40B4-BE49-F238E27FC236}">
                  <a16:creationId xmlns:a16="http://schemas.microsoft.com/office/drawing/2014/main" id="{CFF96431-6CD5-B142-9CC2-CF7471209719}"/>
                </a:ext>
              </a:extLst>
            </p:cNvPr>
            <p:cNvSpPr/>
            <p:nvPr/>
          </p:nvSpPr>
          <p:spPr bwMode="auto">
            <a:xfrm>
              <a:off x="1819174" y="3773103"/>
              <a:ext cx="654519" cy="433137"/>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3" name="Oval 62">
              <a:extLst>
                <a:ext uri="{FF2B5EF4-FFF2-40B4-BE49-F238E27FC236}">
                  <a16:creationId xmlns:a16="http://schemas.microsoft.com/office/drawing/2014/main" id="{6B643E3D-04EB-9642-A630-9B610E7E02BC}"/>
                </a:ext>
              </a:extLst>
            </p:cNvPr>
            <p:cNvSpPr/>
            <p:nvPr/>
          </p:nvSpPr>
          <p:spPr bwMode="auto">
            <a:xfrm>
              <a:off x="1790299" y="389823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sp>
          <p:nvSpPr>
            <p:cNvPr id="65" name="Oval 64">
              <a:extLst>
                <a:ext uri="{FF2B5EF4-FFF2-40B4-BE49-F238E27FC236}">
                  <a16:creationId xmlns:a16="http://schemas.microsoft.com/office/drawing/2014/main" id="{8E08A521-FC51-DB44-9C9B-E0B55B15C8F2}"/>
                </a:ext>
              </a:extLst>
            </p:cNvPr>
            <p:cNvSpPr/>
            <p:nvPr/>
          </p:nvSpPr>
          <p:spPr bwMode="auto">
            <a:xfrm>
              <a:off x="1787087" y="4058651"/>
              <a:ext cx="67377" cy="86628"/>
            </a:xfrm>
            <a:prstGeom prst="ellipse">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Tahoma" charset="0"/>
              </a:endParaRPr>
            </a:p>
          </p:txBody>
        </p:sp>
      </p:grpSp>
      <p:grpSp>
        <p:nvGrpSpPr>
          <p:cNvPr id="114" name="Group 113">
            <a:extLst>
              <a:ext uri="{FF2B5EF4-FFF2-40B4-BE49-F238E27FC236}">
                <a16:creationId xmlns:a16="http://schemas.microsoft.com/office/drawing/2014/main" id="{225F83A5-59A6-4B4F-A955-0055CE788621}"/>
              </a:ext>
            </a:extLst>
          </p:cNvPr>
          <p:cNvGrpSpPr/>
          <p:nvPr/>
        </p:nvGrpSpPr>
        <p:grpSpPr>
          <a:xfrm>
            <a:off x="609600" y="1371600"/>
            <a:ext cx="1211188" cy="1657350"/>
            <a:chOff x="609600" y="1371600"/>
            <a:chExt cx="1211188" cy="1657350"/>
          </a:xfrm>
        </p:grpSpPr>
        <p:pic>
          <p:nvPicPr>
            <p:cNvPr id="105" name="Picture 104">
              <a:extLst>
                <a:ext uri="{FF2B5EF4-FFF2-40B4-BE49-F238E27FC236}">
                  <a16:creationId xmlns:a16="http://schemas.microsoft.com/office/drawing/2014/main" id="{19D0A827-06B4-5545-9410-49F6244AB4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2057400"/>
              <a:ext cx="1134988" cy="971550"/>
            </a:xfrm>
            <a:prstGeom prst="rect">
              <a:avLst/>
            </a:prstGeom>
          </p:spPr>
        </p:pic>
        <p:sp>
          <p:nvSpPr>
            <p:cNvPr id="107" name="Text Box 43">
              <a:extLst>
                <a:ext uri="{FF2B5EF4-FFF2-40B4-BE49-F238E27FC236}">
                  <a16:creationId xmlns:a16="http://schemas.microsoft.com/office/drawing/2014/main" id="{64405C0C-F384-CD45-97D5-7968D969C8FA}"/>
                </a:ext>
              </a:extLst>
            </p:cNvPr>
            <p:cNvSpPr txBox="1">
              <a:spLocks noChangeArrowheads="1"/>
            </p:cNvSpPr>
            <p:nvPr/>
          </p:nvSpPr>
          <p:spPr bwMode="auto">
            <a:xfrm>
              <a:off x="609600" y="1371600"/>
              <a:ext cx="1143000" cy="76944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Developer configures computational structure</a:t>
              </a:r>
            </a:p>
          </p:txBody>
        </p:sp>
      </p:grpSp>
      <p:grpSp>
        <p:nvGrpSpPr>
          <p:cNvPr id="119" name="Group 118">
            <a:extLst>
              <a:ext uri="{FF2B5EF4-FFF2-40B4-BE49-F238E27FC236}">
                <a16:creationId xmlns:a16="http://schemas.microsoft.com/office/drawing/2014/main" id="{6C6E47E8-7CA8-2F45-99CC-3F7A9C16A978}"/>
              </a:ext>
            </a:extLst>
          </p:cNvPr>
          <p:cNvGrpSpPr/>
          <p:nvPr/>
        </p:nvGrpSpPr>
        <p:grpSpPr>
          <a:xfrm>
            <a:off x="3505200" y="2982371"/>
            <a:ext cx="5181599" cy="2817519"/>
            <a:chOff x="3505200" y="2982371"/>
            <a:chExt cx="5181599" cy="2817519"/>
          </a:xfrm>
        </p:grpSpPr>
        <p:grpSp>
          <p:nvGrpSpPr>
            <p:cNvPr id="17" name="Group 26">
              <a:extLst>
                <a:ext uri="{FF2B5EF4-FFF2-40B4-BE49-F238E27FC236}">
                  <a16:creationId xmlns:a16="http://schemas.microsoft.com/office/drawing/2014/main" id="{6F606BF3-4CBB-D24B-A5E7-74121170F0F7}"/>
                </a:ext>
              </a:extLst>
            </p:cNvPr>
            <p:cNvGrpSpPr>
              <a:grpSpLocks/>
            </p:cNvGrpSpPr>
            <p:nvPr/>
          </p:nvGrpSpPr>
          <p:grpSpPr bwMode="auto">
            <a:xfrm>
              <a:off x="6705600" y="4683201"/>
              <a:ext cx="1981199" cy="1116689"/>
              <a:chOff x="-7407494" y="1518288"/>
              <a:chExt cx="3619626" cy="360131"/>
            </a:xfrm>
          </p:grpSpPr>
          <p:sp>
            <p:nvSpPr>
              <p:cNvPr id="18" name="Text Box 43">
                <a:extLst>
                  <a:ext uri="{FF2B5EF4-FFF2-40B4-BE49-F238E27FC236}">
                    <a16:creationId xmlns:a16="http://schemas.microsoft.com/office/drawing/2014/main" id="{362421DB-3BF5-5F42-911D-481204AB0A5A}"/>
                  </a:ext>
                </a:extLst>
              </p:cNvPr>
              <p:cNvSpPr txBox="1">
                <a:spLocks noChangeArrowheads="1"/>
              </p:cNvSpPr>
              <p:nvPr/>
            </p:nvSpPr>
            <p:spPr bwMode="auto">
              <a:xfrm>
                <a:off x="-7407494" y="1739458"/>
                <a:ext cx="3619626" cy="13896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Implementation of selected communication pattern</a:t>
                </a:r>
              </a:p>
            </p:txBody>
          </p:sp>
          <p:sp>
            <p:nvSpPr>
              <p:cNvPr id="19" name="Line 44">
                <a:extLst>
                  <a:ext uri="{FF2B5EF4-FFF2-40B4-BE49-F238E27FC236}">
                    <a16:creationId xmlns:a16="http://schemas.microsoft.com/office/drawing/2014/main" id="{39F93CEE-CCC1-2B49-96FA-473FB124DD2A}"/>
                  </a:ext>
                </a:extLst>
              </p:cNvPr>
              <p:cNvSpPr>
                <a:spLocks noChangeShapeType="1"/>
              </p:cNvSpPr>
              <p:nvPr/>
            </p:nvSpPr>
            <p:spPr bwMode="auto">
              <a:xfrm flipH="1" flipV="1">
                <a:off x="-6989844" y="1518288"/>
                <a:ext cx="835299" cy="22117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grpSp>
        <p:grpSp>
          <p:nvGrpSpPr>
            <p:cNvPr id="117" name="Group 116">
              <a:extLst>
                <a:ext uri="{FF2B5EF4-FFF2-40B4-BE49-F238E27FC236}">
                  <a16:creationId xmlns:a16="http://schemas.microsoft.com/office/drawing/2014/main" id="{6B0AA4D8-95E4-9648-BE20-EDC1407F1564}"/>
                </a:ext>
              </a:extLst>
            </p:cNvPr>
            <p:cNvGrpSpPr/>
            <p:nvPr/>
          </p:nvGrpSpPr>
          <p:grpSpPr>
            <a:xfrm>
              <a:off x="3505200" y="2982371"/>
              <a:ext cx="4094416" cy="1700832"/>
              <a:chOff x="3505200" y="2982371"/>
              <a:chExt cx="4094416" cy="1700832"/>
            </a:xfrm>
          </p:grpSpPr>
          <p:grpSp>
            <p:nvGrpSpPr>
              <p:cNvPr id="116" name="Group 115">
                <a:extLst>
                  <a:ext uri="{FF2B5EF4-FFF2-40B4-BE49-F238E27FC236}">
                    <a16:creationId xmlns:a16="http://schemas.microsoft.com/office/drawing/2014/main" id="{1ABFF788-E0F5-DC40-8435-65AD0190B262}"/>
                  </a:ext>
                </a:extLst>
              </p:cNvPr>
              <p:cNvGrpSpPr/>
              <p:nvPr/>
            </p:nvGrpSpPr>
            <p:grpSpPr>
              <a:xfrm>
                <a:off x="3505200" y="4226003"/>
                <a:ext cx="3505200" cy="457200"/>
                <a:chOff x="3505200" y="4226003"/>
                <a:chExt cx="3505200" cy="457200"/>
              </a:xfrm>
            </p:grpSpPr>
            <p:cxnSp>
              <p:nvCxnSpPr>
                <p:cNvPr id="20" name="Straight Connector 19">
                  <a:extLst>
                    <a:ext uri="{FF2B5EF4-FFF2-40B4-BE49-F238E27FC236}">
                      <a16:creationId xmlns:a16="http://schemas.microsoft.com/office/drawing/2014/main" id="{B5CD819D-527A-FF4E-B545-12ECB7E633BC}"/>
                    </a:ext>
                  </a:extLst>
                </p:cNvPr>
                <p:cNvCxnSpPr>
                  <a:cxnSpLocks/>
                </p:cNvCxnSpPr>
                <p:nvPr/>
              </p:nvCxnSpPr>
              <p:spPr bwMode="auto">
                <a:xfrm>
                  <a:off x="3505200" y="4267200"/>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1" name="Straight Connector 20">
                  <a:extLst>
                    <a:ext uri="{FF2B5EF4-FFF2-40B4-BE49-F238E27FC236}">
                      <a16:creationId xmlns:a16="http://schemas.microsoft.com/office/drawing/2014/main" id="{756C5FC1-2274-534F-8F83-EBCCE4C2C7FC}"/>
                    </a:ext>
                  </a:extLst>
                </p:cNvPr>
                <p:cNvCxnSpPr>
                  <a:cxnSpLocks/>
                </p:cNvCxnSpPr>
                <p:nvPr/>
              </p:nvCxnSpPr>
              <p:spPr bwMode="auto">
                <a:xfrm>
                  <a:off x="3505200" y="4607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6E22C15D-51E7-4A4D-892F-67A2FB5C4A16}"/>
                    </a:ext>
                  </a:extLst>
                </p:cNvPr>
                <p:cNvCxnSpPr>
                  <a:cxnSpLocks/>
                </p:cNvCxnSpPr>
                <p:nvPr/>
              </p:nvCxnSpPr>
              <p:spPr bwMode="auto">
                <a:xfrm>
                  <a:off x="6629400" y="42260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cxnSp>
              <p:nvCxnSpPr>
                <p:cNvPr id="23" name="Straight Connector 22">
                  <a:extLst>
                    <a:ext uri="{FF2B5EF4-FFF2-40B4-BE49-F238E27FC236}">
                      <a16:creationId xmlns:a16="http://schemas.microsoft.com/office/drawing/2014/main" id="{10AB6022-1CB2-DE4D-A63E-2BA7712D471E}"/>
                    </a:ext>
                  </a:extLst>
                </p:cNvPr>
                <p:cNvCxnSpPr>
                  <a:cxnSpLocks/>
                </p:cNvCxnSpPr>
                <p:nvPr/>
              </p:nvCxnSpPr>
              <p:spPr bwMode="auto">
                <a:xfrm>
                  <a:off x="6629400" y="4683203"/>
                  <a:ext cx="381000" cy="0"/>
                </a:xfrm>
                <a:prstGeom prst="line">
                  <a:avLst/>
                </a:prstGeom>
                <a:solidFill>
                  <a:schemeClr val="accent1"/>
                </a:solidFill>
                <a:ln w="76200" cap="flat" cmpd="sng" algn="ctr">
                  <a:solidFill>
                    <a:srgbClr val="00B0F0"/>
                  </a:solidFill>
                  <a:prstDash val="solid"/>
                  <a:miter lim="800000"/>
                  <a:headEnd type="none" w="med" len="med"/>
                  <a:tailEnd type="none" w="med" len="med"/>
                </a:ln>
                <a:effectLst/>
              </p:spPr>
            </p:cxnSp>
          </p:grpSp>
          <p:sp>
            <p:nvSpPr>
              <p:cNvPr id="108" name="Arc 107">
                <a:extLst>
                  <a:ext uri="{FF2B5EF4-FFF2-40B4-BE49-F238E27FC236}">
                    <a16:creationId xmlns:a16="http://schemas.microsoft.com/office/drawing/2014/main" id="{1ABB8633-92CE-A44D-B380-879434010FC9}"/>
                  </a:ext>
                </a:extLst>
              </p:cNvPr>
              <p:cNvSpPr/>
              <p:nvPr/>
            </p:nvSpPr>
            <p:spPr bwMode="auto">
              <a:xfrm rot="12530210">
                <a:off x="6500840" y="2982371"/>
                <a:ext cx="1098776" cy="1645249"/>
              </a:xfrm>
              <a:prstGeom prst="arc">
                <a:avLst>
                  <a:gd name="adj1" fmla="val 16200000"/>
                  <a:gd name="adj2" fmla="val 2856961"/>
                </a:avLst>
              </a:prstGeom>
              <a:noFill/>
              <a:ln w="57150" cap="flat" cmpd="sng" algn="ctr">
                <a:solidFill>
                  <a:schemeClr val="accent1">
                    <a:lumMod val="75000"/>
                  </a:schemeClr>
                </a:solidFill>
                <a:prstDash val="solid"/>
                <a:miter lim="800000"/>
                <a:headEnd type="triangl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grpSp>
      <p:grpSp>
        <p:nvGrpSpPr>
          <p:cNvPr id="6" name="Group 5">
            <a:extLst>
              <a:ext uri="{FF2B5EF4-FFF2-40B4-BE49-F238E27FC236}">
                <a16:creationId xmlns:a16="http://schemas.microsoft.com/office/drawing/2014/main" id="{9AC2B11A-77C6-5C4C-AA95-0D8CA273C1C2}"/>
              </a:ext>
            </a:extLst>
          </p:cNvPr>
          <p:cNvGrpSpPr/>
          <p:nvPr/>
        </p:nvGrpSpPr>
        <p:grpSpPr>
          <a:xfrm>
            <a:off x="5867400" y="1662713"/>
            <a:ext cx="3353003" cy="1748160"/>
            <a:chOff x="5867400" y="1662713"/>
            <a:chExt cx="3353003" cy="1748160"/>
          </a:xfrm>
        </p:grpSpPr>
        <p:grpSp>
          <p:nvGrpSpPr>
            <p:cNvPr id="100" name="Group 99">
              <a:extLst>
                <a:ext uri="{FF2B5EF4-FFF2-40B4-BE49-F238E27FC236}">
                  <a16:creationId xmlns:a16="http://schemas.microsoft.com/office/drawing/2014/main" id="{75CCC185-E7ED-C646-AF55-218C2F3FC44E}"/>
                </a:ext>
              </a:extLst>
            </p:cNvPr>
            <p:cNvGrpSpPr/>
            <p:nvPr/>
          </p:nvGrpSpPr>
          <p:grpSpPr>
            <a:xfrm>
              <a:off x="6095999" y="2119913"/>
              <a:ext cx="914401" cy="1156687"/>
              <a:chOff x="659295" y="1219200"/>
              <a:chExt cx="795131" cy="838200"/>
            </a:xfrm>
          </p:grpSpPr>
          <p:sp>
            <p:nvSpPr>
              <p:cNvPr id="101" name="Rectangle 56">
                <a:extLst>
                  <a:ext uri="{FF2B5EF4-FFF2-40B4-BE49-F238E27FC236}">
                    <a16:creationId xmlns:a16="http://schemas.microsoft.com/office/drawing/2014/main" id="{BFFB05F9-7B1B-6149-85D0-AE66F5585321}"/>
                  </a:ext>
                </a:extLst>
              </p:cNvPr>
              <p:cNvSpPr>
                <a:spLocks noChangeArrowheads="1"/>
              </p:cNvSpPr>
              <p:nvPr/>
            </p:nvSpPr>
            <p:spPr bwMode="auto">
              <a:xfrm>
                <a:off x="659295"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TextBox 101">
                <a:extLst>
                  <a:ext uri="{FF2B5EF4-FFF2-40B4-BE49-F238E27FC236}">
                    <a16:creationId xmlns:a16="http://schemas.microsoft.com/office/drawing/2014/main" id="{62996247-1F76-DD41-9F51-69925E158665}"/>
                  </a:ext>
                </a:extLst>
              </p:cNvPr>
              <p:cNvSpPr txBox="1"/>
              <p:nvPr/>
            </p:nvSpPr>
            <p:spPr>
              <a:xfrm>
                <a:off x="659295" y="1219200"/>
                <a:ext cx="795131" cy="680248"/>
              </a:xfrm>
              <a:prstGeom prst="rect">
                <a:avLst/>
              </a:prstGeom>
              <a:noFill/>
            </p:spPr>
            <p:txBody>
              <a:bodyPr wrap="square" rtlCol="0">
                <a:spAutoFit/>
              </a:bodyPr>
              <a:lstStyle/>
              <a:p>
                <a:r>
                  <a:rPr lang="en-US" sz="1100" dirty="0"/>
                  <a:t>Event          </a:t>
                </a:r>
              </a:p>
              <a:p>
                <a:r>
                  <a:rPr lang="en-US" sz="1100" dirty="0"/>
                  <a:t>Data </a:t>
                </a:r>
              </a:p>
              <a:p>
                <a:r>
                  <a:rPr lang="en-US" sz="1100" dirty="0"/>
                  <a:t>          </a:t>
                </a:r>
                <a:r>
                  <a:rPr lang="en-US" sz="1100" i="1" dirty="0"/>
                  <a:t> </a:t>
                </a:r>
                <a:endParaRPr lang="en-US" sz="1100" dirty="0"/>
              </a:p>
              <a:p>
                <a:r>
                  <a:rPr lang="en-US" sz="1100" dirty="0"/>
                  <a:t>Event Data</a:t>
                </a:r>
              </a:p>
              <a:p>
                <a:r>
                  <a:rPr lang="en-US" sz="1100" dirty="0"/>
                  <a:t>…</a:t>
                </a:r>
              </a:p>
            </p:txBody>
          </p:sp>
        </p:grpSp>
        <p:sp>
          <p:nvSpPr>
            <p:cNvPr id="103" name="Text Box 43">
              <a:extLst>
                <a:ext uri="{FF2B5EF4-FFF2-40B4-BE49-F238E27FC236}">
                  <a16:creationId xmlns:a16="http://schemas.microsoft.com/office/drawing/2014/main" id="{C7A76CFB-8F4E-C44D-8DC1-5D0F24A3A98C}"/>
                </a:ext>
              </a:extLst>
            </p:cNvPr>
            <p:cNvSpPr txBox="1">
              <a:spLocks noChangeArrowheads="1"/>
            </p:cNvSpPr>
            <p:nvPr/>
          </p:nvSpPr>
          <p:spPr bwMode="auto">
            <a:xfrm>
              <a:off x="5867400" y="1662713"/>
              <a:ext cx="17526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Port &amp; Connection Property Options</a:t>
              </a:r>
            </a:p>
          </p:txBody>
        </p:sp>
        <p:sp>
          <p:nvSpPr>
            <p:cNvPr id="4" name="TextBox 3">
              <a:extLst>
                <a:ext uri="{FF2B5EF4-FFF2-40B4-BE49-F238E27FC236}">
                  <a16:creationId xmlns:a16="http://schemas.microsoft.com/office/drawing/2014/main" id="{C3FEC4DB-743E-4F43-AE75-4324BAE12AE0}"/>
                </a:ext>
              </a:extLst>
            </p:cNvPr>
            <p:cNvSpPr txBox="1"/>
            <p:nvPr/>
          </p:nvSpPr>
          <p:spPr>
            <a:xfrm>
              <a:off x="6934200" y="2133600"/>
              <a:ext cx="2286203" cy="1277273"/>
            </a:xfrm>
            <a:prstGeom prst="rect">
              <a:avLst/>
            </a:prstGeom>
            <a:noFill/>
          </p:spPr>
          <p:txBody>
            <a:bodyPr wrap="none" rtlCol="0">
              <a:spAutoFit/>
            </a:bodyPr>
            <a:lstStyle/>
            <a:p>
              <a:r>
                <a:rPr lang="en-US" sz="1100" i="1" dirty="0"/>
                <a:t>buffered notifications</a:t>
              </a:r>
            </a:p>
            <a:p>
              <a:r>
                <a:rPr lang="en-US" sz="1100" i="1" dirty="0"/>
                <a:t>shared data cells </a:t>
              </a:r>
              <a:br>
                <a:rPr lang="en-US" sz="1100" i="1" dirty="0"/>
              </a:br>
              <a:r>
                <a:rPr lang="en-US" sz="1100" i="1" dirty="0"/>
                <a:t>  (or data distribution service)</a:t>
              </a:r>
            </a:p>
            <a:p>
              <a:r>
                <a:rPr lang="en-US" sz="1100" i="1" dirty="0"/>
                <a:t>buffered messages </a:t>
              </a:r>
            </a:p>
            <a:p>
              <a:r>
                <a:rPr lang="en-US" sz="1100" i="1" dirty="0"/>
                <a:t>   (message passing middleware)</a:t>
              </a:r>
            </a:p>
            <a:p>
              <a:endParaRPr lang="en-US" sz="1100" i="1" dirty="0"/>
            </a:p>
            <a:p>
              <a:r>
                <a:rPr lang="en-US" sz="1100" i="1" dirty="0"/>
                <a:t>+ QoS, buffer sizes, latencies, </a:t>
              </a:r>
              <a:r>
                <a:rPr lang="en-US" sz="1100" i="1" dirty="0" err="1"/>
                <a:t>etc</a:t>
              </a:r>
              <a:endParaRPr lang="en-US" sz="1100" i="1" dirty="0"/>
            </a:p>
          </p:txBody>
        </p:sp>
      </p:grpSp>
      <p:grpSp>
        <p:nvGrpSpPr>
          <p:cNvPr id="5" name="Group 4">
            <a:extLst>
              <a:ext uri="{FF2B5EF4-FFF2-40B4-BE49-F238E27FC236}">
                <a16:creationId xmlns:a16="http://schemas.microsoft.com/office/drawing/2014/main" id="{1D6BE718-2581-944A-B36D-61E2DEB3F962}"/>
              </a:ext>
            </a:extLst>
          </p:cNvPr>
          <p:cNvGrpSpPr/>
          <p:nvPr/>
        </p:nvGrpSpPr>
        <p:grpSpPr>
          <a:xfrm>
            <a:off x="2133600" y="1676400"/>
            <a:ext cx="2577150" cy="1362164"/>
            <a:chOff x="2133600" y="1676400"/>
            <a:chExt cx="2577150" cy="1362164"/>
          </a:xfrm>
        </p:grpSpPr>
        <p:grpSp>
          <p:nvGrpSpPr>
            <p:cNvPr id="98" name="Group 97">
              <a:extLst>
                <a:ext uri="{FF2B5EF4-FFF2-40B4-BE49-F238E27FC236}">
                  <a16:creationId xmlns:a16="http://schemas.microsoft.com/office/drawing/2014/main" id="{CED4C49B-89DF-2949-8717-D822398AF9BA}"/>
                </a:ext>
              </a:extLst>
            </p:cNvPr>
            <p:cNvGrpSpPr/>
            <p:nvPr/>
          </p:nvGrpSpPr>
          <p:grpSpPr>
            <a:xfrm>
              <a:off x="2438400" y="2133600"/>
              <a:ext cx="762000" cy="838200"/>
              <a:chOff x="990600" y="1219200"/>
              <a:chExt cx="762000" cy="838200"/>
            </a:xfrm>
          </p:grpSpPr>
          <p:sp>
            <p:nvSpPr>
              <p:cNvPr id="78" name="Rectangle 56">
                <a:extLst>
                  <a:ext uri="{FF2B5EF4-FFF2-40B4-BE49-F238E27FC236}">
                    <a16:creationId xmlns:a16="http://schemas.microsoft.com/office/drawing/2014/main" id="{2A3E7B0E-6F5D-4148-80E8-35848A01EE27}"/>
                  </a:ext>
                </a:extLst>
              </p:cNvPr>
              <p:cNvSpPr>
                <a:spLocks noChangeArrowheads="1"/>
              </p:cNvSpPr>
              <p:nvPr/>
            </p:nvSpPr>
            <p:spPr bwMode="auto">
              <a:xfrm>
                <a:off x="990600" y="1219200"/>
                <a:ext cx="762000" cy="838200"/>
              </a:xfrm>
              <a:prstGeom prst="rect">
                <a:avLst/>
              </a:prstGeom>
              <a:solidFill>
                <a:schemeClr val="accent5">
                  <a:lumMod val="60000"/>
                  <a:lumOff val="40000"/>
                </a:schemeClr>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TextBox 96">
                <a:extLst>
                  <a:ext uri="{FF2B5EF4-FFF2-40B4-BE49-F238E27FC236}">
                    <a16:creationId xmlns:a16="http://schemas.microsoft.com/office/drawing/2014/main" id="{E419E723-8DD2-3544-A279-F0DE56DFD428}"/>
                  </a:ext>
                </a:extLst>
              </p:cNvPr>
              <p:cNvSpPr txBox="1"/>
              <p:nvPr/>
            </p:nvSpPr>
            <p:spPr>
              <a:xfrm>
                <a:off x="990600" y="1219200"/>
                <a:ext cx="720069" cy="769441"/>
              </a:xfrm>
              <a:prstGeom prst="rect">
                <a:avLst/>
              </a:prstGeom>
              <a:noFill/>
            </p:spPr>
            <p:txBody>
              <a:bodyPr wrap="none" rtlCol="0">
                <a:spAutoFit/>
              </a:bodyPr>
              <a:lstStyle/>
              <a:p>
                <a:r>
                  <a:rPr lang="en-US" sz="1100" dirty="0"/>
                  <a:t>Periodic</a:t>
                </a:r>
              </a:p>
              <a:p>
                <a:r>
                  <a:rPr lang="en-US" sz="1100" dirty="0"/>
                  <a:t>Sporadic</a:t>
                </a:r>
              </a:p>
              <a:p>
                <a:r>
                  <a:rPr lang="en-US" sz="1100" dirty="0"/>
                  <a:t>Hybrid</a:t>
                </a:r>
              </a:p>
              <a:p>
                <a:r>
                  <a:rPr lang="en-US" sz="1100" dirty="0"/>
                  <a:t>…</a:t>
                </a:r>
              </a:p>
            </p:txBody>
          </p:sp>
        </p:grpSp>
        <p:sp>
          <p:nvSpPr>
            <p:cNvPr id="99" name="Text Box 43">
              <a:extLst>
                <a:ext uri="{FF2B5EF4-FFF2-40B4-BE49-F238E27FC236}">
                  <a16:creationId xmlns:a16="http://schemas.microsoft.com/office/drawing/2014/main" id="{84BBABB6-5932-D146-B4BA-74066E4B9DFA}"/>
                </a:ext>
              </a:extLst>
            </p:cNvPr>
            <p:cNvSpPr txBox="1">
              <a:spLocks noChangeArrowheads="1"/>
            </p:cNvSpPr>
            <p:nvPr/>
          </p:nvSpPr>
          <p:spPr bwMode="auto">
            <a:xfrm>
              <a:off x="2133600" y="1676400"/>
              <a:ext cx="127007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AADL Thread Property Options</a:t>
              </a:r>
            </a:p>
          </p:txBody>
        </p:sp>
        <p:sp>
          <p:nvSpPr>
            <p:cNvPr id="67" name="TextBox 66">
              <a:extLst>
                <a:ext uri="{FF2B5EF4-FFF2-40B4-BE49-F238E27FC236}">
                  <a16:creationId xmlns:a16="http://schemas.microsoft.com/office/drawing/2014/main" id="{747A614C-94F3-A645-9012-26836671FA10}"/>
                </a:ext>
              </a:extLst>
            </p:cNvPr>
            <p:cNvSpPr txBox="1"/>
            <p:nvPr/>
          </p:nvSpPr>
          <p:spPr>
            <a:xfrm>
              <a:off x="3200400" y="2438400"/>
              <a:ext cx="1510350" cy="600164"/>
            </a:xfrm>
            <a:prstGeom prst="rect">
              <a:avLst/>
            </a:prstGeom>
            <a:noFill/>
          </p:spPr>
          <p:txBody>
            <a:bodyPr wrap="none" rtlCol="0">
              <a:spAutoFit/>
            </a:bodyPr>
            <a:lstStyle/>
            <a:p>
              <a:endParaRPr lang="en-US" sz="1100" i="1" dirty="0"/>
            </a:p>
            <a:p>
              <a:r>
                <a:rPr lang="en-US" sz="1100" i="1" dirty="0"/>
                <a:t>+ timing, scheduling </a:t>
              </a:r>
            </a:p>
            <a:p>
              <a:r>
                <a:rPr lang="en-US" sz="1100" i="1" dirty="0"/>
                <a:t>constraints, etc.</a:t>
              </a:r>
            </a:p>
          </p:txBody>
        </p:sp>
      </p:grpSp>
      <p:sp>
        <p:nvSpPr>
          <p:cNvPr id="24" name="Slide Number Placeholder 23">
            <a:extLst>
              <a:ext uri="{FF2B5EF4-FFF2-40B4-BE49-F238E27FC236}">
                <a16:creationId xmlns:a16="http://schemas.microsoft.com/office/drawing/2014/main" id="{15EEDC2F-8D65-134C-931C-3D9712F259D3}"/>
              </a:ext>
            </a:extLst>
          </p:cNvPr>
          <p:cNvSpPr>
            <a:spLocks noGrp="1"/>
          </p:cNvSpPr>
          <p:nvPr>
            <p:ph type="sldNum" sz="quarter" idx="11"/>
          </p:nvPr>
        </p:nvSpPr>
        <p:spPr/>
        <p:txBody>
          <a:bodyPr/>
          <a:lstStyle/>
          <a:p>
            <a:pPr>
              <a:defRPr/>
            </a:pPr>
            <a:fld id="{6E0AA622-F4CE-604D-A669-CD3D12FC535C}" type="slidenum">
              <a:rPr lang="en-US" smtClean="0"/>
              <a:pPr>
                <a:defRPr/>
              </a:pPr>
              <a:t>6</a:t>
            </a:fld>
            <a:endParaRPr lang="en-US"/>
          </a:p>
        </p:txBody>
      </p:sp>
      <p:sp>
        <p:nvSpPr>
          <p:cNvPr id="26" name="Text Box 43">
            <a:extLst>
              <a:ext uri="{FF2B5EF4-FFF2-40B4-BE49-F238E27FC236}">
                <a16:creationId xmlns:a16="http://schemas.microsoft.com/office/drawing/2014/main" id="{BBEBAA55-1104-C133-1AD8-810B58156688}"/>
              </a:ext>
            </a:extLst>
          </p:cNvPr>
          <p:cNvSpPr txBox="1">
            <a:spLocks noChangeArrowheads="1"/>
          </p:cNvSpPr>
          <p:nvPr/>
        </p:nvSpPr>
        <p:spPr bwMode="auto">
          <a:xfrm>
            <a:off x="3695700" y="6219161"/>
            <a:ext cx="3695700" cy="430887"/>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algn="l">
              <a:defRPr/>
            </a:pPr>
            <a:r>
              <a:rPr lang="en-US" sz="1100" dirty="0">
                <a:latin typeface="Tahoma" pitchFamily="-84" charset="0"/>
              </a:rPr>
              <a:t>...an AADL contract language and testing infrastructure should be aligned with these patterns.</a:t>
            </a:r>
          </a:p>
        </p:txBody>
      </p:sp>
    </p:spTree>
    <p:extLst>
      <p:ext uri="{BB962C8B-B14F-4D97-AF65-F5344CB8AC3E}">
        <p14:creationId xmlns:p14="http://schemas.microsoft.com/office/powerpoint/2010/main" val="24110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FAA Requirements Engineering Management Handbook (REMH)</a:t>
            </a:r>
          </a:p>
        </p:txBody>
      </p:sp>
      <p:sp>
        <p:nvSpPr>
          <p:cNvPr id="3" name="Content Placeholder 2"/>
          <p:cNvSpPr>
            <a:spLocks noGrp="1"/>
          </p:cNvSpPr>
          <p:nvPr>
            <p:ph sz="half" idx="1"/>
          </p:nvPr>
        </p:nvSpPr>
        <p:spPr>
          <a:xfrm>
            <a:off x="533400" y="1680152"/>
            <a:ext cx="4724400" cy="1825048"/>
          </a:xfrm>
        </p:spPr>
        <p:txBody>
          <a:bodyPr/>
          <a:lstStyle/>
          <a:p>
            <a:r>
              <a:rPr lang="en-US" sz="2000" dirty="0"/>
              <a:t>Handbook on best practices for requirements development written for the FAA by engineers at Collins Aerospace</a:t>
            </a:r>
            <a:endParaRPr lang="en-US" sz="1800" dirty="0"/>
          </a:p>
          <a:p>
            <a:r>
              <a:rPr lang="en-US" sz="2000" dirty="0"/>
              <a:t>Includes example of an “</a:t>
            </a:r>
            <a:r>
              <a:rPr lang="en-US" sz="2000" dirty="0" err="1"/>
              <a:t>Isolette</a:t>
            </a:r>
            <a:r>
              <a:rPr lang="en-US" sz="2000" dirty="0"/>
              <a:t>” (infant incubator)</a:t>
            </a:r>
            <a:endParaRPr lang="en-US" sz="1800" dirty="0"/>
          </a:p>
          <a:p>
            <a:endParaRPr lang="en-US" sz="20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0908" y="1962578"/>
            <a:ext cx="3628291" cy="4514422"/>
          </a:xfrm>
          <a:prstGeom prst="rect">
            <a:avLst/>
          </a:prstGeom>
          <a:ln w="12700" cmpd="sng">
            <a:solidFill>
              <a:schemeClr val="tx1"/>
            </a:solidFill>
          </a:ln>
          <a:effectLst>
            <a:outerShdw blurRad="50800" dist="88900" dir="2700000">
              <a:srgbClr val="000000">
                <a:alpha val="43000"/>
              </a:srgbClr>
            </a:outerShdw>
          </a:effectLst>
        </p:spPr>
      </p:pic>
      <p:sp>
        <p:nvSpPr>
          <p:cNvPr id="6" name="Text Box 151"/>
          <p:cNvSpPr txBox="1">
            <a:spLocks noChangeArrowheads="1"/>
          </p:cNvSpPr>
          <p:nvPr/>
        </p:nvSpPr>
        <p:spPr bwMode="auto">
          <a:xfrm>
            <a:off x="8037171" y="1688068"/>
            <a:ext cx="873730" cy="369332"/>
          </a:xfrm>
          <a:prstGeom prst="rect">
            <a:avLst/>
          </a:prstGeom>
          <a:gradFill rotWithShape="0">
            <a:gsLst>
              <a:gs pos="0">
                <a:schemeClr val="accent2"/>
              </a:gs>
              <a:gs pos="100000">
                <a:srgbClr val="FFFFFF"/>
              </a:gs>
            </a:gsLst>
            <a:lin ang="0" scaled="1"/>
          </a:gradFill>
          <a:ln w="28575" cmpd="sng">
            <a:solidFill>
              <a:schemeClr val="tx1"/>
            </a:solidFill>
            <a:miter lim="800000"/>
            <a:headEnd/>
            <a:tailEnd/>
          </a:ln>
          <a:effectLst>
            <a:outerShdw blurRad="50800" dist="76200" dir="2700000">
              <a:srgbClr val="000000">
                <a:alpha val="43000"/>
              </a:srgbClr>
            </a:outerShdw>
          </a:effectLst>
        </p:spPr>
        <p:txBody>
          <a:bodyPr wrap="square" anchor="ctr">
            <a:prstTxWarp prst="textNoShape">
              <a:avLst/>
            </a:prstTxWarp>
            <a:spAutoFit/>
          </a:bodyPr>
          <a:lstStyle/>
          <a:p>
            <a:pPr algn="l"/>
            <a:r>
              <a:rPr lang="en-US" sz="1800" dirty="0"/>
              <a:t>REMH</a:t>
            </a:r>
          </a:p>
        </p:txBody>
      </p:sp>
      <p:sp>
        <p:nvSpPr>
          <p:cNvPr id="7" name="TextBox 6"/>
          <p:cNvSpPr txBox="1"/>
          <p:nvPr/>
        </p:nvSpPr>
        <p:spPr>
          <a:xfrm>
            <a:off x="285313" y="6491888"/>
            <a:ext cx="5448992" cy="276999"/>
          </a:xfrm>
          <a:prstGeom prst="rect">
            <a:avLst/>
          </a:prstGeom>
          <a:noFill/>
        </p:spPr>
        <p:txBody>
          <a:bodyPr wrap="none" rtlCol="0">
            <a:spAutoFit/>
          </a:bodyPr>
          <a:lstStyle/>
          <a:p>
            <a:r>
              <a:rPr lang="en-US" sz="1200" dirty="0" err="1">
                <a:hlinkClick r:id="rId3"/>
              </a:rPr>
              <a:t>http://www.faa.gov/aircraft/air_cert/design_approvals/air_software/research/</a:t>
            </a:r>
            <a:endParaRPr lang="en-US" sz="1200" dirty="0"/>
          </a:p>
        </p:txBody>
      </p:sp>
      <p:pic>
        <p:nvPicPr>
          <p:cNvPr id="4" name="Picture 3">
            <a:extLst>
              <a:ext uri="{FF2B5EF4-FFF2-40B4-BE49-F238E27FC236}">
                <a16:creationId xmlns:a16="http://schemas.microsoft.com/office/drawing/2014/main" id="{55000501-4C22-266F-382C-1FD17A160EF8}"/>
              </a:ext>
            </a:extLst>
          </p:cNvPr>
          <p:cNvPicPr>
            <a:picLocks noChangeAspect="1"/>
          </p:cNvPicPr>
          <p:nvPr/>
        </p:nvPicPr>
        <p:blipFill>
          <a:blip r:embed="rId4"/>
          <a:stretch>
            <a:fillRect/>
          </a:stretch>
        </p:blipFill>
        <p:spPr>
          <a:xfrm>
            <a:off x="890954" y="3633859"/>
            <a:ext cx="3810000" cy="2843141"/>
          </a:xfrm>
          <a:prstGeom prst="rect">
            <a:avLst/>
          </a:prstGeom>
        </p:spPr>
      </p:pic>
      <p:sp>
        <p:nvSpPr>
          <p:cNvPr id="8" name="Text Box 43">
            <a:extLst>
              <a:ext uri="{FF2B5EF4-FFF2-40B4-BE49-F238E27FC236}">
                <a16:creationId xmlns:a16="http://schemas.microsoft.com/office/drawing/2014/main" id="{13FC0B9F-2D6E-90CA-4D72-785B402F67AC}"/>
              </a:ext>
            </a:extLst>
          </p:cNvPr>
          <p:cNvSpPr txBox="1">
            <a:spLocks noChangeArrowheads="1"/>
          </p:cNvSpPr>
          <p:nvPr/>
        </p:nvSpPr>
        <p:spPr bwMode="auto">
          <a:xfrm>
            <a:off x="1066800" y="5513621"/>
            <a:ext cx="4313000" cy="923330"/>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spAutoFit/>
          </a:bodyPr>
          <a:lstStyle/>
          <a:p>
            <a:pPr marL="285750" indent="-285750" algn="l">
              <a:buFont typeface="Arial" panose="020B0604020202020204" pitchFamily="34" charset="0"/>
              <a:buChar char="•"/>
              <a:defRPr/>
            </a:pPr>
            <a:r>
              <a:rPr lang="en-US" sz="1800" i="1" dirty="0">
                <a:latin typeface="Tahoma" pitchFamily="-84" charset="0"/>
              </a:rPr>
              <a:t>6 Real-time Tasks</a:t>
            </a:r>
          </a:p>
          <a:p>
            <a:pPr marL="285750" indent="-285750" algn="l">
              <a:buFont typeface="Arial" panose="020B0604020202020204" pitchFamily="34" charset="0"/>
              <a:buChar char="•"/>
              <a:defRPr/>
            </a:pPr>
            <a:r>
              <a:rPr lang="en-US" sz="1800" i="1" dirty="0">
                <a:latin typeface="Tahoma" pitchFamily="-84" charset="0"/>
              </a:rPr>
              <a:t>~36 component-level requirements</a:t>
            </a:r>
          </a:p>
          <a:p>
            <a:pPr marL="285750" indent="-285750" algn="l">
              <a:buFont typeface="Arial" panose="020B0604020202020204" pitchFamily="34" charset="0"/>
              <a:buChar char="•"/>
              <a:defRPr/>
            </a:pPr>
            <a:r>
              <a:rPr lang="en-US" sz="1800" i="1" dirty="0" err="1">
                <a:latin typeface="Tahoma" pitchFamily="-84" charset="0"/>
              </a:rPr>
              <a:t>Interestesting</a:t>
            </a:r>
            <a:r>
              <a:rPr lang="en-US" sz="1800" i="1" dirty="0">
                <a:latin typeface="Tahoma" pitchFamily="-84" charset="0"/>
              </a:rPr>
              <a:t> modal behavior</a:t>
            </a:r>
          </a:p>
        </p:txBody>
      </p:sp>
      <p:sp>
        <p:nvSpPr>
          <p:cNvPr id="9" name="Text Box 151">
            <a:extLst>
              <a:ext uri="{FF2B5EF4-FFF2-40B4-BE49-F238E27FC236}">
                <a16:creationId xmlns:a16="http://schemas.microsoft.com/office/drawing/2014/main" id="{C8C9EA9B-74CD-D15E-B081-FDBBBF7D32EA}"/>
              </a:ext>
            </a:extLst>
          </p:cNvPr>
          <p:cNvSpPr txBox="1">
            <a:spLocks noChangeArrowheads="1"/>
          </p:cNvSpPr>
          <p:nvPr/>
        </p:nvSpPr>
        <p:spPr bwMode="auto">
          <a:xfrm>
            <a:off x="304800" y="1256000"/>
            <a:ext cx="8606101" cy="369332"/>
          </a:xfrm>
          <a:prstGeom prst="rect">
            <a:avLst/>
          </a:prstGeom>
          <a:gradFill rotWithShape="0">
            <a:gsLst>
              <a:gs pos="0">
                <a:schemeClr val="accent2"/>
              </a:gs>
              <a:gs pos="100000">
                <a:srgbClr val="FFFFFF"/>
              </a:gs>
            </a:gsLst>
            <a:lin ang="0" scaled="1"/>
          </a:gradFill>
          <a:ln w="38100">
            <a:noFill/>
            <a:miter lim="800000"/>
            <a:headEnd/>
            <a:tailEnd/>
          </a:ln>
        </p:spPr>
        <p:txBody>
          <a:bodyPr wrap="square" anchor="ctr">
            <a:prstTxWarp prst="textNoShape">
              <a:avLst/>
            </a:prstTxWarp>
            <a:spAutoFit/>
          </a:bodyPr>
          <a:lstStyle/>
          <a:p>
            <a:r>
              <a:rPr lang="en-US" sz="1800" dirty="0"/>
              <a:t>Illustrate with a simple infant incubator </a:t>
            </a:r>
            <a:r>
              <a:rPr lang="en-US" sz="1800" b="1" dirty="0"/>
              <a:t>medical device </a:t>
            </a:r>
            <a:r>
              <a:rPr lang="en-US" sz="1800" dirty="0"/>
              <a:t>example from FAA REMH</a:t>
            </a:r>
          </a:p>
        </p:txBody>
      </p:sp>
      <p:sp>
        <p:nvSpPr>
          <p:cNvPr id="10" name="Slide Number Placeholder 9">
            <a:extLst>
              <a:ext uri="{FF2B5EF4-FFF2-40B4-BE49-F238E27FC236}">
                <a16:creationId xmlns:a16="http://schemas.microsoft.com/office/drawing/2014/main" id="{2B42553C-D1E2-9EEC-176A-521301855A46}"/>
              </a:ext>
            </a:extLst>
          </p:cNvPr>
          <p:cNvSpPr>
            <a:spLocks noGrp="1"/>
          </p:cNvSpPr>
          <p:nvPr>
            <p:ph type="sldNum" sz="quarter" idx="11"/>
          </p:nvPr>
        </p:nvSpPr>
        <p:spPr/>
        <p:txBody>
          <a:bodyPr/>
          <a:lstStyle/>
          <a:p>
            <a:pPr>
              <a:defRPr/>
            </a:pPr>
            <a:fld id="{1EE9051A-5116-C044-BC66-ED283B4D5A77}" type="slidenum">
              <a:rPr lang="en-US" smtClean="0"/>
              <a:pPr>
                <a:defRPr/>
              </a:pPr>
              <a:t>7</a:t>
            </a:fld>
            <a:endParaRPr lang="en-US"/>
          </a:p>
        </p:txBody>
      </p:sp>
    </p:spTree>
    <p:extLst>
      <p:ext uri="{BB962C8B-B14F-4D97-AF65-F5344CB8AC3E}">
        <p14:creationId xmlns:p14="http://schemas.microsoft.com/office/powerpoint/2010/main" val="38343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of Example</a:t>
            </a:r>
          </a:p>
        </p:txBody>
      </p:sp>
      <p:sp>
        <p:nvSpPr>
          <p:cNvPr id="3" name="Text Box 4"/>
          <p:cNvSpPr txBox="1">
            <a:spLocks noChangeArrowheads="1"/>
          </p:cNvSpPr>
          <p:nvPr/>
        </p:nvSpPr>
        <p:spPr bwMode="auto">
          <a:xfrm>
            <a:off x="481928" y="1227084"/>
            <a:ext cx="8357272" cy="461665"/>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2400" dirty="0" err="1"/>
              <a:t>Isolette</a:t>
            </a:r>
            <a:r>
              <a:rPr lang="en-US" sz="2400" dirty="0"/>
              <a:t> Thermostat – </a:t>
            </a:r>
            <a:r>
              <a:rPr lang="en-US" dirty="0"/>
              <a:t>heat controller for incubator</a:t>
            </a:r>
            <a:endParaRPr lang="en-US" sz="2400" dirty="0"/>
          </a:p>
        </p:txBody>
      </p:sp>
      <p:pic>
        <p:nvPicPr>
          <p:cNvPr id="4" name="Picture 3"/>
          <p:cNvPicPr>
            <a:picLocks noChangeAspect="1"/>
          </p:cNvPicPr>
          <p:nvPr/>
        </p:nvPicPr>
        <p:blipFill>
          <a:blip r:embed="rId2"/>
          <a:stretch>
            <a:fillRect/>
          </a:stretch>
        </p:blipFill>
        <p:spPr>
          <a:xfrm>
            <a:off x="990600" y="1844579"/>
            <a:ext cx="7372708" cy="4708621"/>
          </a:xfrm>
          <a:prstGeom prst="rect">
            <a:avLst/>
          </a:prstGeom>
          <a:ln>
            <a:solidFill>
              <a:schemeClr val="tx1"/>
            </a:solidFill>
          </a:ln>
          <a:effectLst>
            <a:outerShdw blurRad="50800" dist="76200" dir="2700000">
              <a:srgbClr val="000000">
                <a:alpha val="43000"/>
              </a:srgbClr>
            </a:outerShdw>
          </a:effectLst>
        </p:spPr>
      </p:pic>
      <p:grpSp>
        <p:nvGrpSpPr>
          <p:cNvPr id="10" name="Group 9">
            <a:extLst>
              <a:ext uri="{FF2B5EF4-FFF2-40B4-BE49-F238E27FC236}">
                <a16:creationId xmlns:a16="http://schemas.microsoft.com/office/drawing/2014/main" id="{D50B97D2-8794-914E-D04C-149DF67F4FC1}"/>
              </a:ext>
            </a:extLst>
          </p:cNvPr>
          <p:cNvGrpSpPr/>
          <p:nvPr/>
        </p:nvGrpSpPr>
        <p:grpSpPr>
          <a:xfrm>
            <a:off x="3825147" y="3062315"/>
            <a:ext cx="3794853" cy="1814485"/>
            <a:chOff x="3679378" y="2909915"/>
            <a:chExt cx="3794853" cy="1814485"/>
          </a:xfrm>
        </p:grpSpPr>
        <p:sp>
          <p:nvSpPr>
            <p:cNvPr id="7" name="Text Box 12">
              <a:extLst>
                <a:ext uri="{FF2B5EF4-FFF2-40B4-BE49-F238E27FC236}">
                  <a16:creationId xmlns:a16="http://schemas.microsoft.com/office/drawing/2014/main" id="{3F8F44E3-6B4D-EC45-E741-17B08ED97BCC}"/>
                </a:ext>
              </a:extLst>
            </p:cNvPr>
            <p:cNvSpPr txBox="1">
              <a:spLocks noChangeArrowheads="1"/>
            </p:cNvSpPr>
            <p:nvPr/>
          </p:nvSpPr>
          <p:spPr bwMode="auto">
            <a:xfrm>
              <a:off x="5635336" y="2909915"/>
              <a:ext cx="1838895" cy="369332"/>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800" i="1" dirty="0"/>
                <a:t>Focus of demo</a:t>
              </a:r>
            </a:p>
          </p:txBody>
        </p:sp>
        <p:sp>
          <p:nvSpPr>
            <p:cNvPr id="8" name="Line 13">
              <a:extLst>
                <a:ext uri="{FF2B5EF4-FFF2-40B4-BE49-F238E27FC236}">
                  <a16:creationId xmlns:a16="http://schemas.microsoft.com/office/drawing/2014/main" id="{4619CC56-E92A-454C-8EB1-BB846B63B149}"/>
                </a:ext>
              </a:extLst>
            </p:cNvPr>
            <p:cNvSpPr>
              <a:spLocks noChangeShapeType="1"/>
            </p:cNvSpPr>
            <p:nvPr/>
          </p:nvSpPr>
          <p:spPr bwMode="auto">
            <a:xfrm flipH="1">
              <a:off x="5257800" y="3300029"/>
              <a:ext cx="685800" cy="545961"/>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9" name="Oval 8">
              <a:extLst>
                <a:ext uri="{FF2B5EF4-FFF2-40B4-BE49-F238E27FC236}">
                  <a16:creationId xmlns:a16="http://schemas.microsoft.com/office/drawing/2014/main" id="{B21EF6D9-6D84-D314-8F30-4CC2D9E326F3}"/>
                </a:ext>
              </a:extLst>
            </p:cNvPr>
            <p:cNvSpPr/>
            <p:nvPr/>
          </p:nvSpPr>
          <p:spPr bwMode="auto">
            <a:xfrm>
              <a:off x="3679378" y="3532060"/>
              <a:ext cx="1654622" cy="1192340"/>
            </a:xfrm>
            <a:prstGeom prst="ellipse">
              <a:avLst/>
            </a:prstGeom>
            <a:noFill/>
            <a:ln w="38100" cap="flat" cmpd="sng" algn="ctr">
              <a:solidFill>
                <a:srgbClr val="FF0000"/>
              </a:solidFill>
              <a:prstDash val="sys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ndParaRPr>
            </a:p>
          </p:txBody>
        </p:sp>
      </p:grpSp>
      <p:sp>
        <p:nvSpPr>
          <p:cNvPr id="5" name="Slide Number Placeholder 4">
            <a:extLst>
              <a:ext uri="{FF2B5EF4-FFF2-40B4-BE49-F238E27FC236}">
                <a16:creationId xmlns:a16="http://schemas.microsoft.com/office/drawing/2014/main" id="{CF7D2AF5-7644-548D-2A27-D405E621E790}"/>
              </a:ext>
            </a:extLst>
          </p:cNvPr>
          <p:cNvSpPr>
            <a:spLocks noGrp="1"/>
          </p:cNvSpPr>
          <p:nvPr>
            <p:ph type="sldNum" sz="quarter" idx="11"/>
          </p:nvPr>
        </p:nvSpPr>
        <p:spPr/>
        <p:txBody>
          <a:bodyPr/>
          <a:lstStyle/>
          <a:p>
            <a:pPr>
              <a:defRPr/>
            </a:pPr>
            <a:fld id="{6E0AA622-F4CE-604D-A669-CD3D12FC535C}" type="slidenum">
              <a:rPr lang="en-US" smtClean="0"/>
              <a:pPr>
                <a:defRPr/>
              </a:pPr>
              <a:t>8</a:t>
            </a:fld>
            <a:endParaRPr lang="en-US"/>
          </a:p>
        </p:txBody>
      </p:sp>
    </p:spTree>
    <p:extLst>
      <p:ext uri="{BB962C8B-B14F-4D97-AF65-F5344CB8AC3E}">
        <p14:creationId xmlns:p14="http://schemas.microsoft.com/office/powerpoint/2010/main" val="376626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Decomposing Thermostat</a:t>
            </a:r>
          </a:p>
        </p:txBody>
      </p:sp>
      <p:pic>
        <p:nvPicPr>
          <p:cNvPr id="4" name="Picture 3"/>
          <p:cNvPicPr>
            <a:picLocks noChangeAspect="1"/>
          </p:cNvPicPr>
          <p:nvPr/>
        </p:nvPicPr>
        <p:blipFill>
          <a:blip r:embed="rId2"/>
          <a:stretch>
            <a:fillRect/>
          </a:stretch>
        </p:blipFill>
        <p:spPr>
          <a:xfrm>
            <a:off x="295813" y="2536094"/>
            <a:ext cx="4703155" cy="3003696"/>
          </a:xfrm>
          <a:prstGeom prst="rect">
            <a:avLst/>
          </a:prstGeom>
          <a:ln>
            <a:solidFill>
              <a:schemeClr val="tx1"/>
            </a:solidFill>
          </a:ln>
          <a:effectLst>
            <a:outerShdw blurRad="50800" dist="76200" dir="2700000">
              <a:srgbClr val="000000">
                <a:alpha val="43000"/>
              </a:srgbClr>
            </a:outerShdw>
          </a:effectLst>
        </p:spPr>
      </p:pic>
      <p:sp>
        <p:nvSpPr>
          <p:cNvPr id="5" name="Text Box 4"/>
          <p:cNvSpPr txBox="1">
            <a:spLocks noChangeArrowheads="1"/>
          </p:cNvSpPr>
          <p:nvPr/>
        </p:nvSpPr>
        <p:spPr bwMode="auto">
          <a:xfrm>
            <a:off x="182663" y="1202502"/>
            <a:ext cx="8741707" cy="646331"/>
          </a:xfrm>
          <a:prstGeom prst="rect">
            <a:avLst/>
          </a:prstGeom>
          <a:gradFill rotWithShape="0">
            <a:gsLst>
              <a:gs pos="0">
                <a:schemeClr val="accent2"/>
              </a:gs>
              <a:gs pos="100000">
                <a:schemeClr val="bg1"/>
              </a:gs>
            </a:gsLst>
            <a:lin ang="0" scaled="1"/>
          </a:gradFill>
          <a:ln w="9525">
            <a:noFill/>
            <a:miter lim="800000"/>
            <a:headEnd/>
            <a:tailEnd/>
          </a:ln>
          <a:effectLst/>
        </p:spPr>
        <p:txBody>
          <a:bodyPr wrap="square">
            <a:prstTxWarp prst="textNoShape">
              <a:avLst/>
            </a:prstTxWarp>
            <a:spAutoFit/>
          </a:bodyPr>
          <a:lstStyle/>
          <a:p>
            <a:pPr algn="l"/>
            <a:r>
              <a:rPr lang="en-US" sz="1800" dirty="0"/>
              <a:t>The FAA REMH decomposes the </a:t>
            </a:r>
            <a:r>
              <a:rPr lang="en-US" sz="1800" dirty="0" err="1"/>
              <a:t>Isolette</a:t>
            </a:r>
            <a:r>
              <a:rPr lang="en-US" sz="1800" dirty="0"/>
              <a:t> into a control system and safety monitor subsystem with three tasks each</a:t>
            </a:r>
          </a:p>
        </p:txBody>
      </p:sp>
      <p:sp>
        <p:nvSpPr>
          <p:cNvPr id="6" name="Text Box 12"/>
          <p:cNvSpPr txBox="1">
            <a:spLocks noChangeArrowheads="1"/>
          </p:cNvSpPr>
          <p:nvPr/>
        </p:nvSpPr>
        <p:spPr bwMode="auto">
          <a:xfrm>
            <a:off x="1209105" y="5856137"/>
            <a:ext cx="3307877" cy="646331"/>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Thermostat decomposed into Regulate Temperature and Monitor Temperature functions.</a:t>
            </a:r>
          </a:p>
        </p:txBody>
      </p:sp>
      <p:sp>
        <p:nvSpPr>
          <p:cNvPr id="7" name="Line 13"/>
          <p:cNvSpPr>
            <a:spLocks noChangeShapeType="1"/>
          </p:cNvSpPr>
          <p:nvPr/>
        </p:nvSpPr>
        <p:spPr bwMode="auto">
          <a:xfrm flipH="1" flipV="1">
            <a:off x="2932407" y="4214290"/>
            <a:ext cx="664119" cy="1593013"/>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sp>
        <p:nvSpPr>
          <p:cNvPr id="8" name="Line 13"/>
          <p:cNvSpPr>
            <a:spLocks noChangeShapeType="1"/>
          </p:cNvSpPr>
          <p:nvPr/>
        </p:nvSpPr>
        <p:spPr bwMode="auto">
          <a:xfrm flipV="1">
            <a:off x="4556247" y="5574623"/>
            <a:ext cx="765837" cy="552615"/>
          </a:xfrm>
          <a:prstGeom prst="line">
            <a:avLst/>
          </a:prstGeom>
          <a:noFill/>
          <a:ln w="28575">
            <a:solidFill>
              <a:srgbClr val="FF0000"/>
            </a:solidFill>
            <a:prstDash val="sysDot"/>
            <a:round/>
            <a:headEnd/>
            <a:tailEnd/>
          </a:ln>
        </p:spPr>
        <p:txBody>
          <a:bodyPr wrap="square" anchor="ctr">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5295175" y="2540090"/>
            <a:ext cx="3356579" cy="4052340"/>
          </a:xfrm>
          <a:prstGeom prst="rect">
            <a:avLst/>
          </a:prstGeom>
          <a:ln>
            <a:solidFill>
              <a:srgbClr val="000000"/>
            </a:solidFill>
          </a:ln>
          <a:effectLst>
            <a:outerShdw blurRad="50800" dist="38100" dir="2700000">
              <a:srgbClr val="000000">
                <a:alpha val="43000"/>
              </a:srgbClr>
            </a:outerShdw>
          </a:effectLst>
        </p:spPr>
      </p:pic>
      <p:pic>
        <p:nvPicPr>
          <p:cNvPr id="3" name="Picture 2">
            <a:extLst>
              <a:ext uri="{FF2B5EF4-FFF2-40B4-BE49-F238E27FC236}">
                <a16:creationId xmlns:a16="http://schemas.microsoft.com/office/drawing/2014/main" id="{1E929793-9360-A858-5383-0E1F275CE1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2841351"/>
            <a:ext cx="2438400" cy="1578249"/>
          </a:xfrm>
          <a:prstGeom prst="rect">
            <a:avLst/>
          </a:prstGeom>
          <a:ln>
            <a:solidFill>
              <a:schemeClr val="bg2"/>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30C0FA6C-E8A9-E880-7179-859B9ECF0A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290" y="4740797"/>
            <a:ext cx="2611309" cy="1649818"/>
          </a:xfrm>
          <a:prstGeom prst="rect">
            <a:avLst/>
          </a:prstGeom>
          <a:ln>
            <a:solidFill>
              <a:schemeClr val="bg2"/>
            </a:solidFill>
          </a:ln>
          <a:effectLst>
            <a:outerShdw blurRad="50800" dist="38100" dir="2700000" algn="tl" rotWithShape="0">
              <a:prstClr val="black">
                <a:alpha val="40000"/>
              </a:prstClr>
            </a:outerShdw>
          </a:effectLst>
        </p:spPr>
      </p:pic>
      <p:sp>
        <p:nvSpPr>
          <p:cNvPr id="11" name="Text Box 12">
            <a:extLst>
              <a:ext uri="{FF2B5EF4-FFF2-40B4-BE49-F238E27FC236}">
                <a16:creationId xmlns:a16="http://schemas.microsoft.com/office/drawing/2014/main" id="{C8D361AD-6335-D271-BD9E-AFE58286B99A}"/>
              </a:ext>
            </a:extLst>
          </p:cNvPr>
          <p:cNvSpPr txBox="1">
            <a:spLocks noChangeArrowheads="1"/>
          </p:cNvSpPr>
          <p:nvPr/>
        </p:nvSpPr>
        <p:spPr bwMode="auto">
          <a:xfrm>
            <a:off x="7391399" y="2728895"/>
            <a:ext cx="1456787"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Control/Regulate</a:t>
            </a:r>
          </a:p>
        </p:txBody>
      </p:sp>
      <p:sp>
        <p:nvSpPr>
          <p:cNvPr id="12" name="Text Box 12">
            <a:extLst>
              <a:ext uri="{FF2B5EF4-FFF2-40B4-BE49-F238E27FC236}">
                <a16:creationId xmlns:a16="http://schemas.microsoft.com/office/drawing/2014/main" id="{2AFF3DD3-8EF5-7436-B330-0E0C78E613E0}"/>
              </a:ext>
            </a:extLst>
          </p:cNvPr>
          <p:cNvSpPr txBox="1">
            <a:spLocks noChangeArrowheads="1"/>
          </p:cNvSpPr>
          <p:nvPr/>
        </p:nvSpPr>
        <p:spPr bwMode="auto">
          <a:xfrm>
            <a:off x="7162801" y="4624995"/>
            <a:ext cx="1277876" cy="276999"/>
          </a:xfrm>
          <a:prstGeom prst="rect">
            <a:avLst/>
          </a:prstGeom>
          <a:solidFill>
            <a:schemeClr val="accent2"/>
          </a:solidFill>
          <a:ln w="12700">
            <a:solidFill>
              <a:schemeClr val="tx1"/>
            </a:solidFill>
            <a:miter lim="800000"/>
            <a:headEnd/>
            <a:tailEnd/>
          </a:ln>
          <a:effectLst>
            <a:outerShdw blurRad="63500" dist="35921" dir="2700000" algn="ctr" rotWithShape="0">
              <a:schemeClr val="bg2"/>
            </a:outerShdw>
          </a:effectLst>
        </p:spPr>
        <p:txBody>
          <a:bodyPr wrap="square" anchor="ctr">
            <a:prstTxWarp prst="textNoShape">
              <a:avLst/>
            </a:prstTxWarp>
            <a:spAutoFit/>
          </a:bodyPr>
          <a:lstStyle/>
          <a:p>
            <a:pPr algn="l"/>
            <a:r>
              <a:rPr lang="en-US" sz="1200" i="1" dirty="0"/>
              <a:t>Safety Monitor</a:t>
            </a:r>
          </a:p>
        </p:txBody>
      </p:sp>
      <p:sp>
        <p:nvSpPr>
          <p:cNvPr id="13" name="Slide Number Placeholder 12">
            <a:extLst>
              <a:ext uri="{FF2B5EF4-FFF2-40B4-BE49-F238E27FC236}">
                <a16:creationId xmlns:a16="http://schemas.microsoft.com/office/drawing/2014/main" id="{AE26C299-0EAC-89ED-5255-89EC9C792A81}"/>
              </a:ext>
            </a:extLst>
          </p:cNvPr>
          <p:cNvSpPr>
            <a:spLocks noGrp="1"/>
          </p:cNvSpPr>
          <p:nvPr>
            <p:ph type="sldNum" sz="quarter" idx="11"/>
          </p:nvPr>
        </p:nvSpPr>
        <p:spPr/>
        <p:txBody>
          <a:bodyPr/>
          <a:lstStyle/>
          <a:p>
            <a:pPr>
              <a:defRPr/>
            </a:pPr>
            <a:fld id="{6E0AA622-F4CE-604D-A669-CD3D12FC535C}" type="slidenum">
              <a:rPr lang="en-US" smtClean="0"/>
              <a:pPr>
                <a:defRPr/>
              </a:pPr>
              <a:t>9</a:t>
            </a:fld>
            <a:endParaRPr lang="en-US"/>
          </a:p>
        </p:txBody>
      </p:sp>
    </p:spTree>
    <p:extLst>
      <p:ext uri="{BB962C8B-B14F-4D97-AF65-F5344CB8AC3E}">
        <p14:creationId xmlns:p14="http://schemas.microsoft.com/office/powerpoint/2010/main" val="1602191766"/>
      </p:ext>
    </p:extLst>
  </p:cSld>
  <p:clrMapOvr>
    <a:masterClrMapping/>
  </p:clrMapOvr>
</p:sld>
</file>

<file path=ppt/theme/theme1.xml><?xml version="1.0" encoding="utf-8"?>
<a:theme xmlns:a="http://schemas.openxmlformats.org/drawingml/2006/main" name="Blends">
  <a:themeElements>
    <a:clrScheme name="">
      <a:dk1>
        <a:srgbClr val="000000"/>
      </a:dk1>
      <a:lt1>
        <a:srgbClr val="FFFFFF"/>
      </a:lt1>
      <a:dk2>
        <a:srgbClr val="990099"/>
      </a:dk2>
      <a:lt2>
        <a:srgbClr val="1C1C1C"/>
      </a:lt2>
      <a:accent1>
        <a:srgbClr val="6E1EC6"/>
      </a:accent1>
      <a:accent2>
        <a:srgbClr val="FFCF01"/>
      </a:accent2>
      <a:accent3>
        <a:srgbClr val="FFFFFF"/>
      </a:accent3>
      <a:accent4>
        <a:srgbClr val="000000"/>
      </a:accent4>
      <a:accent5>
        <a:srgbClr val="BAABDF"/>
      </a:accent5>
      <a:accent6>
        <a:srgbClr val="E7BB01"/>
      </a:accent6>
      <a:hlink>
        <a:srgbClr val="00CC00"/>
      </a:hlink>
      <a:folHlink>
        <a:srgbClr val="990099"/>
      </a:folHlink>
    </a:clrScheme>
    <a:fontScheme name="Blends">
      <a:majorFont>
        <a:latin typeface="Microsoft Sans Serif"/>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207125</TotalTime>
  <Words>4807</Words>
  <Application>Microsoft Macintosh PowerPoint</Application>
  <PresentationFormat>On-screen Show (4:3)</PresentationFormat>
  <Paragraphs>763</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Courier New</vt:lpstr>
      <vt:lpstr>Microsoft Sans Serif</vt:lpstr>
      <vt:lpstr>Tahoma</vt:lpstr>
      <vt:lpstr>Times New Roman</vt:lpstr>
      <vt:lpstr>Wingdings</vt:lpstr>
      <vt:lpstr>Blends</vt:lpstr>
      <vt:lpstr>HAMR:  Rigorous Model-Driven Development</vt:lpstr>
      <vt:lpstr>HAMR</vt:lpstr>
      <vt:lpstr>DARPA CASE Approach</vt:lpstr>
      <vt:lpstr>DARPA CASE Final Demonstration</vt:lpstr>
      <vt:lpstr>Example</vt:lpstr>
      <vt:lpstr>AADL Modeling Concepts</vt:lpstr>
      <vt:lpstr>FAA Requirements Engineering Management Handbook (REMH)</vt:lpstr>
      <vt:lpstr>Focus of Example</vt:lpstr>
      <vt:lpstr>Decomposing Thermostat</vt:lpstr>
      <vt:lpstr>Using AADL to Represent Design</vt:lpstr>
      <vt:lpstr>Manage Heat Source Thread</vt:lpstr>
      <vt:lpstr>Demo</vt:lpstr>
      <vt:lpstr>HAMR Code Generation</vt:lpstr>
      <vt:lpstr>HAMR Code Generation</vt:lpstr>
      <vt:lpstr>Component Application Code Interfaces Generated from AADL Model</vt:lpstr>
      <vt:lpstr>Component Application Code Interfaces Generated from AADL Model</vt:lpstr>
      <vt:lpstr>Component Application Code Interfaces Generated from AADL Model</vt:lpstr>
      <vt:lpstr>Demo</vt:lpstr>
      <vt:lpstr>AADL Port and Thread  Execution Semantics</vt:lpstr>
      <vt:lpstr>AADL Port and Thread  Execution Semantics</vt:lpstr>
      <vt:lpstr>AADL Port and Thread  Execution Semantics</vt:lpstr>
      <vt:lpstr>AADL Port and Thread  Execution Semantics</vt:lpstr>
      <vt:lpstr>AADL / HAMR Formal Semantics</vt:lpstr>
      <vt:lpstr>Application:  Integrated Model/Code Contract Language</vt:lpstr>
      <vt:lpstr>Application:  Integrated Model/Code Contract Language</vt:lpstr>
      <vt:lpstr>Application:  Integrated Model/Code Contract Language</vt:lpstr>
      <vt:lpstr>GUMBO – AADL Contract Language</vt:lpstr>
      <vt:lpstr>Requirements to Contracts</vt:lpstr>
      <vt:lpstr>Requirements to Contracts</vt:lpstr>
      <vt:lpstr>Manage Heat Source Contracts</vt:lpstr>
      <vt:lpstr>Manage Heat Source Contracts</vt:lpstr>
      <vt:lpstr>Application:  Usable, Workflow Integrated Verification</vt:lpstr>
      <vt:lpstr>Automatically Embedded  Slang Logical Contracts</vt:lpstr>
      <vt:lpstr>Student Activity</vt:lpstr>
      <vt:lpstr>Application:  Property-based (Contract-based) Testing</vt:lpstr>
      <vt:lpstr>Manage Heat Source Contracts</vt:lpstr>
      <vt:lpstr>Manage Heat Source Contracts</vt:lpstr>
      <vt:lpstr>Auto-Generated Property-based Testing Harness</vt:lpstr>
      <vt:lpstr>Demo</vt:lpstr>
      <vt:lpstr>Scaling Up –  Server-Based Deployment</vt:lpstr>
      <vt:lpstr>Scaling Up –  Server-Based Deployment</vt:lpstr>
      <vt:lpstr>Automatically Generated  Test Reports</vt:lpstr>
      <vt:lpstr>Run-Time Monitoring</vt:lpstr>
      <vt:lpstr>Trace State Visualization</vt:lpstr>
      <vt:lpstr>Contract Checking Status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Hatcliff</cp:lastModifiedBy>
  <cp:revision>1398</cp:revision>
  <cp:lastPrinted>2023-09-28T13:37:11Z</cp:lastPrinted>
  <dcterms:created xsi:type="dcterms:W3CDTF">2016-11-14T12:47:14Z</dcterms:created>
  <dcterms:modified xsi:type="dcterms:W3CDTF">2024-10-14T14:52:10Z</dcterms:modified>
</cp:coreProperties>
</file>